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30"/>
  </p:notesMasterIdLst>
  <p:handoutMasterIdLst>
    <p:handoutMasterId r:id="rId31"/>
  </p:handoutMasterIdLst>
  <p:sldIdLst>
    <p:sldId id="256" r:id="rId4"/>
    <p:sldId id="257" r:id="rId5"/>
    <p:sldId id="258" r:id="rId6"/>
    <p:sldId id="409" r:id="rId7"/>
    <p:sldId id="455" r:id="rId8"/>
    <p:sldId id="456" r:id="rId9"/>
    <p:sldId id="458" r:id="rId10"/>
    <p:sldId id="467" r:id="rId11"/>
    <p:sldId id="461" r:id="rId12"/>
    <p:sldId id="465" r:id="rId13"/>
    <p:sldId id="460" r:id="rId14"/>
    <p:sldId id="463" r:id="rId15"/>
    <p:sldId id="462" r:id="rId16"/>
    <p:sldId id="464" r:id="rId17"/>
    <p:sldId id="457" r:id="rId18"/>
    <p:sldId id="468" r:id="rId19"/>
    <p:sldId id="459" r:id="rId20"/>
    <p:sldId id="470" r:id="rId21"/>
    <p:sldId id="471" r:id="rId22"/>
    <p:sldId id="472" r:id="rId23"/>
    <p:sldId id="473" r:id="rId24"/>
    <p:sldId id="469" r:id="rId25"/>
    <p:sldId id="474" r:id="rId26"/>
    <p:sldId id="475" r:id="rId27"/>
    <p:sldId id="454" r:id="rId28"/>
    <p:sldId id="282" r:id="rId29"/>
  </p:sldIdLst>
  <p:sldSz cx="12192000" cy="6858000"/>
  <p:notesSz cx="6858000" cy="9144000"/>
  <p:defaultTextStyle>
    <a:defPPr rtl="0"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8" y="72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ustomXml" Target="../customXml/item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55A0F4-67A8-4DDF-B72F-F078B64BFF36}" type="datetime1">
              <a:rPr lang="ro-RO" smtClean="0"/>
              <a:t>13.01.2026</a:t>
            </a:fld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00C303-0EDA-42E1-9745-6C6A39A7B5C4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73D40-B89D-443E-A396-B604801B68BE}" type="datetime1">
              <a:rPr lang="ro-RO" noProof="0" smtClean="0"/>
              <a:pPr/>
              <a:t>13.01.2026</a:t>
            </a:fld>
            <a:endParaRPr lang="ro-RO" noProof="0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o-RO" noProof="0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-RO" noProof="0" dirty="0"/>
              <a:t>Editați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C40A10-6036-4879-816D-55C01FC94846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4833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F224B-1AA2-A7D4-E2D9-598DD478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A3AD7F80-2582-DD23-CDED-E120D1DF4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5CC1CACD-9430-9F39-5C1E-BC281A8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340B652C-54FA-9B23-CA35-CEE2B342A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90982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63380-44F6-0578-E045-6D1863E7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D3E1676B-EE86-F655-1623-B591482D5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AA2EDA0B-6C65-015A-F70E-0CAC05994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96F28ED2-4EAA-8280-02D0-01913DDD0D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593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1050-4C02-A91B-17F5-716317D2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FAC32469-B379-899A-607F-DFFD1C57C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5EB879C5-C1C6-F7CD-DDEB-0ACC833BE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AD4710D3-0351-AA2E-1CED-F41345DEB8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6396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57997-BD94-0C5C-DC8F-DDB32DC52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48898EDC-A8EE-9FC2-F190-81BF2DBD6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9393F54B-B692-5FDA-4875-7B82F2BC1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D4CD9F74-6732-9699-0CF7-157652AB1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9307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6EA1A-927B-0C79-FC51-B60056AED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F71FDDE4-CD48-0AC6-C32C-3F6B62D12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877EFDBE-7EBF-E42B-BC7D-E090CF92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B8130490-1946-EA25-4159-DDED3769D0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49377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CC03-DB97-D98A-BA95-8A071240D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29BC7786-CACB-5F37-7EF1-0D50088AD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87CAECC2-C65C-39CF-04F7-0CDFDA281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69DCCCD5-8D96-A982-9353-C496CCEB0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0261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C5FDA-C968-D9B6-8F67-AC64F4AC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1AAA4173-0514-CBC4-322E-2C0E08DDC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E969FD1C-94C8-A8BF-09D4-D7D2E0E21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8EC197BF-FF40-5C2C-A662-DDDE2D2F0B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17618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1EE8-B139-209F-E80F-FB812E5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7EE1A29D-52BB-862D-409E-DF28C85E0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D9929E4A-0339-CDA8-58E2-EF64C5861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2CB10046-838E-658F-C5C5-104E6DDCE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37380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1EE8-B139-209F-E80F-FB812E5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7EE1A29D-52BB-862D-409E-DF28C85E0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D9929E4A-0339-CDA8-58E2-EF64C5861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2CB10046-838E-658F-C5C5-104E6DDCE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9306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1EE8-B139-209F-E80F-FB812E5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7EE1A29D-52BB-862D-409E-DF28C85E0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D9929E4A-0339-CDA8-58E2-EF64C5861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2CB10046-838E-658F-C5C5-104E6DDCE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907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01811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1EE8-B139-209F-E80F-FB812E5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7EE1A29D-52BB-862D-409E-DF28C85E0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D9929E4A-0339-CDA8-58E2-EF64C5861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2CB10046-838E-658F-C5C5-104E6DDCE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4603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1EE8-B139-209F-E80F-FB812E5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7EE1A29D-52BB-862D-409E-DF28C85E0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D9929E4A-0339-CDA8-58E2-EF64C5861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2CB10046-838E-658F-C5C5-104E6DDCE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0983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30B4C-A9ED-5BAE-EC36-1D9F0AC2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19313619-48F2-5C04-4789-BBE543FFA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26B6E16C-A79F-3B8F-DE1C-5B3CD499E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CEC3852A-AA3B-F829-CAB9-34485A4A05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9967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94FB9-0C49-2E36-5B02-DF2460666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575CE6DD-C197-E143-6B49-5C020290B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15592C3B-6016-E9C8-30E6-F15E2E10A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13C3D820-B64C-5AB3-D3F6-7EBEB1A8A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6942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0D966-24D8-BA25-D4C7-0CAB7E7D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52A52C4C-38B6-6398-A64D-339A552E4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44C3493F-908E-ABC3-DF74-9B202AB1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3A1C3D40-917A-F38E-4A7C-4029B594B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97227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B87F0-D28C-A66D-12DC-683DFCA0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7AC215E1-DA41-B791-9678-9B04AD8AB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7D323370-20A7-8442-AFAD-21C4183D3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DEFB3FF6-6356-683A-911B-98527CA3B1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18981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25286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8715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C810B-9684-EC2A-752E-1F79C8F02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1E812551-17FF-CB12-AEC1-825FE4DE2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823289E9-6027-BE29-EC71-ADF3D4686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69763F33-D9C5-00CE-D939-EB9E68A48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254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41B0B-FD24-4CB0-975A-4A3D0A984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C0C98C90-23D5-BD81-22B9-08F0F066A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DD5841B9-F5BA-1829-A0D7-B09290760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7734F7E6-F6CA-CC33-48C8-E45BAA440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5000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5BB57-E37F-5F27-C842-73CC24D79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4CFD8A2B-6831-A94E-DF0B-1AE662AF2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A476BECD-3691-6FA6-2E8B-179E496ED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9392F2F5-04CF-0A30-8CD2-654942742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09406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63127-74E3-62DE-C86F-A15F11060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C205D6A4-500C-D59B-3FE6-86EF11D39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F3CBC139-0ED8-DAD2-2587-3D6463D2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3D08601A-6D50-0C8C-B51B-2CE151BCF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8650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3A5D-6B5A-11D0-90CD-77434E086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BF25A91B-4300-DB42-734B-C18AD1386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7E3319E3-2B32-E1C3-2E38-1A56CE982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3FA5C99A-59D4-6163-1458-08B23001E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75869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BCE90-FC39-0FAD-FEC0-0AAAAF8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>
            <a:extLst>
              <a:ext uri="{FF2B5EF4-FFF2-40B4-BE49-F238E27FC236}">
                <a16:creationId xmlns:a16="http://schemas.microsoft.com/office/drawing/2014/main" id="{A34F3D33-575C-1257-E320-3712A9C0F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>
            <a:extLst>
              <a:ext uri="{FF2B5EF4-FFF2-40B4-BE49-F238E27FC236}">
                <a16:creationId xmlns:a16="http://schemas.microsoft.com/office/drawing/2014/main" id="{A516FB68-D097-5C9A-869E-4BE58D97C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0C3CFB14-76EF-1D51-464E-39B71315A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o-RO" smtClean="0"/>
              <a:t>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3162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zitiv titlu cu sigl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o-RO" noProof="0"/>
              <a:t>Faceți clic pentru a edita stilul de subtitlu coordonator</a:t>
            </a:r>
            <a:endParaRPr lang="ro-RO" noProof="0" dirty="0"/>
          </a:p>
        </p:txBody>
      </p:sp>
      <p:sp>
        <p:nvSpPr>
          <p:cNvPr id="10" name="Substituent imagine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592857" y="2253996"/>
            <a:ext cx="5059349" cy="100584"/>
            <a:chOff x="3632179" y="2253996"/>
            <a:chExt cx="5059349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21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63971" y="2307679"/>
              <a:ext cx="494270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590944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509141" y="5305363"/>
            <a:ext cx="3254397" cy="100584"/>
            <a:chOff x="3506762" y="2253996"/>
            <a:chExt cx="5668705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506762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  <p:cxnSp>
          <p:nvCxnSpPr>
            <p:cNvPr id="18" name="Conector drept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31690" y="2307679"/>
              <a:ext cx="546551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999887" y="2253996"/>
              <a:ext cx="175580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ție între nume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9" name="Substituent text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16" name="Substituent text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12.345 lei</a:t>
            </a:r>
          </a:p>
        </p:txBody>
      </p:sp>
      <p:sp>
        <p:nvSpPr>
          <p:cNvPr id="34" name="Substituent text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6" name="Substituent text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26" name="Substituent text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6.789 lei</a:t>
            </a:r>
          </a:p>
        </p:txBody>
      </p:sp>
      <p:sp>
        <p:nvSpPr>
          <p:cNvPr id="27" name="Substituent text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28" name="Substituent text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conținut cu cerc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3943482" cy="100800"/>
            <a:chOff x="-1228304" y="3240138"/>
            <a:chExt cx="3943482" cy="100800"/>
          </a:xfrm>
        </p:grpSpPr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92752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1437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6" name="Substituent text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27" name="Substituent text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25 lei</a:t>
            </a:r>
          </a:p>
        </p:txBody>
      </p:sp>
      <p:sp>
        <p:nvSpPr>
          <p:cNvPr id="28" name="Substituent text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Secțiunea 1</a:t>
            </a:r>
            <a:br>
              <a:rPr lang="ro-RO" noProof="0" dirty="0"/>
            </a:br>
            <a:r>
              <a:rPr lang="ro-RO" noProof="0" dirty="0"/>
              <a:t>Titlu</a:t>
            </a:r>
          </a:p>
        </p:txBody>
      </p:sp>
      <p:sp>
        <p:nvSpPr>
          <p:cNvPr id="29" name="Substituent text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MILIARDE</a:t>
            </a:r>
          </a:p>
        </p:txBody>
      </p:sp>
      <p:sp>
        <p:nvSpPr>
          <p:cNvPr id="30" name="Substituent text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50 lei</a:t>
            </a:r>
          </a:p>
        </p:txBody>
      </p:sp>
      <p:sp>
        <p:nvSpPr>
          <p:cNvPr id="31" name="Substituent text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Secțiunea 1</a:t>
            </a:r>
            <a:br>
              <a:rPr lang="ro-RO" noProof="0" dirty="0"/>
            </a:br>
            <a:r>
              <a:rPr lang="ro-RO" noProof="0" dirty="0"/>
              <a:t>Titlu</a:t>
            </a:r>
          </a:p>
        </p:txBody>
      </p:sp>
      <p:sp>
        <p:nvSpPr>
          <p:cNvPr id="32" name="Substituent text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MILIARDE</a:t>
            </a:r>
          </a:p>
        </p:txBody>
      </p:sp>
      <p:sp>
        <p:nvSpPr>
          <p:cNvPr id="33" name="Substituent text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100 lei</a:t>
            </a:r>
          </a:p>
        </p:txBody>
      </p:sp>
      <p:sp>
        <p:nvSpPr>
          <p:cNvPr id="34" name="Substituent text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Secțiunea 1</a:t>
            </a:r>
            <a:br>
              <a:rPr lang="ro-RO" noProof="0" dirty="0"/>
            </a:br>
            <a:r>
              <a:rPr lang="ro-RO" noProof="0" dirty="0"/>
              <a:t>Titlu</a:t>
            </a:r>
          </a:p>
        </p:txBody>
      </p:sp>
      <p:sp>
        <p:nvSpPr>
          <p:cNvPr id="35" name="Substituent text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MILIARDE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ă conținuturi cu subtitr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o-RO" noProof="0" dirty="0"/>
              <a:t>FACEȚI CLIC PENTRU A EDITA TITLUL</a:t>
            </a:r>
          </a:p>
        </p:txBody>
      </p:sp>
      <p:sp>
        <p:nvSpPr>
          <p:cNvPr id="9" name="Substituent text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34" name="Substituent text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6" name="Substituent text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23" name="Substituent text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24" name="Substituent text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diagram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5202"/>
            <a:ext cx="3590826" cy="100800"/>
            <a:chOff x="646012" y="3240138"/>
            <a:chExt cx="1830609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180035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425233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21" name="Substituent imagine 11" descr="Cadran cu siglele concurenței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 dirty="0"/>
              <a:t>Concurent 2</a:t>
            </a:r>
          </a:p>
          <a:p>
            <a:pPr rtl="0"/>
            <a:r>
              <a:rPr lang="ro-RO" noProof="0" dirty="0"/>
              <a:t>Siglă</a:t>
            </a:r>
          </a:p>
        </p:txBody>
      </p:sp>
      <p:sp>
        <p:nvSpPr>
          <p:cNvPr id="22" name="Substituent imagine 11" descr="Cadran cu siglele concurenței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 dirty="0"/>
              <a:t>Concurent 1</a:t>
            </a:r>
          </a:p>
          <a:p>
            <a:pPr rtl="0"/>
            <a:r>
              <a:rPr lang="ro-RO" noProof="0" dirty="0"/>
              <a:t>Siglă</a:t>
            </a:r>
          </a:p>
        </p:txBody>
      </p:sp>
      <p:sp>
        <p:nvSpPr>
          <p:cNvPr id="25" name="Substituent imagine 11" descr="Cadran cu siglele concurenței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 dirty="0"/>
              <a:t>Concurent 3</a:t>
            </a:r>
          </a:p>
          <a:p>
            <a:pPr rtl="0"/>
            <a:r>
              <a:rPr lang="ro-RO" noProof="0" dirty="0"/>
              <a:t>Siglă</a:t>
            </a:r>
          </a:p>
        </p:txBody>
      </p:sp>
      <p:sp>
        <p:nvSpPr>
          <p:cNvPr id="26" name="Substituent imagine 11" descr="Cadran cu siglele concurenței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 dirty="0"/>
              <a:t>Concurent 4</a:t>
            </a:r>
          </a:p>
          <a:p>
            <a:pPr rtl="0"/>
            <a:r>
              <a:rPr lang="ro-RO" noProof="0" dirty="0" err="1"/>
              <a:t>Siglăя</a:t>
            </a:r>
            <a:endParaRPr lang="ro-RO" noProof="0" dirty="0"/>
          </a:p>
        </p:txBody>
      </p:sp>
      <p:sp>
        <p:nvSpPr>
          <p:cNvPr id="27" name="Substituent imagine 11" descr="Cadran cu siglele concurenței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 dirty="0"/>
              <a:t>Concurent 5</a:t>
            </a:r>
          </a:p>
          <a:p>
            <a:pPr rtl="0"/>
            <a:r>
              <a:rPr lang="ro-RO" noProof="0" dirty="0"/>
              <a:t>Siglă</a:t>
            </a:r>
          </a:p>
        </p:txBody>
      </p:sp>
      <p:sp>
        <p:nvSpPr>
          <p:cNvPr id="28" name="Substituent imagine 11" descr="Cadran cu siglele concurenței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 dirty="0"/>
              <a:t>Concurent 6</a:t>
            </a:r>
          </a:p>
          <a:p>
            <a:pPr rtl="0"/>
            <a:r>
              <a:rPr lang="ro-RO" noProof="0" dirty="0"/>
              <a:t>Siglă</a:t>
            </a:r>
          </a:p>
        </p:txBody>
      </p:sp>
      <p:sp>
        <p:nvSpPr>
          <p:cNvPr id="29" name="Substituent text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o-RO" noProof="0" dirty="0"/>
              <a:t>Mai scump</a:t>
            </a:r>
          </a:p>
        </p:txBody>
      </p:sp>
      <p:sp>
        <p:nvSpPr>
          <p:cNvPr id="30" name="Substituent text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o-RO" noProof="0" dirty="0"/>
              <a:t>Mai puțin accesibil</a:t>
            </a:r>
          </a:p>
        </p:txBody>
      </p:sp>
      <p:sp>
        <p:nvSpPr>
          <p:cNvPr id="31" name="Substituent text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o-RO" noProof="0" dirty="0"/>
              <a:t>Mai accesibil</a:t>
            </a:r>
          </a:p>
        </p:txBody>
      </p:sp>
      <p:sp>
        <p:nvSpPr>
          <p:cNvPr id="32" name="Substituent imagine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33" name="Substituent text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o-RO" noProof="0" dirty="0"/>
              <a:t>Mai ieftin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Conector drept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grpSp>
        <p:nvGrpSpPr>
          <p:cNvPr id="37" name="Gr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Conector drept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de conținut cu trei secțiu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455460" cy="100800"/>
            <a:chOff x="0" y="3240138"/>
            <a:chExt cx="3455460" cy="100800"/>
          </a:xfrm>
        </p:grpSpPr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41232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5466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stituent text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1</a:t>
            </a:r>
          </a:p>
        </p:txBody>
      </p:sp>
      <p:sp>
        <p:nvSpPr>
          <p:cNvPr id="22" name="Substituent text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2</a:t>
            </a:r>
          </a:p>
        </p:txBody>
      </p:sp>
      <p:sp>
        <p:nvSpPr>
          <p:cNvPr id="23" name="Substituent text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3</a:t>
            </a:r>
          </a:p>
        </p:txBody>
      </p:sp>
      <p:cxnSp>
        <p:nvCxnSpPr>
          <p:cNvPr id="24" name="Conector drept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rept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rept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rept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stituent text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0" name="Substituent text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1" name="Substituent text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sp>
        <p:nvSpPr>
          <p:cNvPr id="43" name="Substituent text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4" name="Substituent text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5" name="Substituent text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sp>
        <p:nvSpPr>
          <p:cNvPr id="46" name="Substituent text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7" name="Substituent text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8" name="Substituent text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de conținut tabel și diagram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o-RO" noProof="0" dirty="0"/>
              <a:t>FACEȚI CLIC PENTRU A EDITA TITLUL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36" name="Substituent text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24" name="Substituent text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22" name="Substituent conținut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conținut c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o-RO" noProof="0" dirty="0"/>
              <a:t>CRONOLOGIE</a:t>
            </a:r>
          </a:p>
        </p:txBody>
      </p:sp>
      <p:sp>
        <p:nvSpPr>
          <p:cNvPr id="9" name="Substituent text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097797" y="1375202"/>
            <a:ext cx="3094215" cy="100800"/>
            <a:chOff x="2729179" y="3240138"/>
            <a:chExt cx="1577429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79" y="3290538"/>
              <a:ext cx="155193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55220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16" name="Substituent text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20XX</a:t>
            </a:r>
          </a:p>
        </p:txBody>
      </p:sp>
      <p:sp>
        <p:nvSpPr>
          <p:cNvPr id="34" name="Substituent text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6" name="Substituent text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cxnSp>
        <p:nvCxnSpPr>
          <p:cNvPr id="14" name="Conector drept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32" name="Substituent text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3" name="Substituent text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5" name="Substituent text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7" name="Substituent text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8" name="Substituent text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9" name="Substituent text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0" name="Substituent text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20XX</a:t>
            </a:r>
          </a:p>
        </p:txBody>
      </p:sp>
      <p:sp>
        <p:nvSpPr>
          <p:cNvPr id="41" name="Substituent text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20XX</a:t>
            </a:r>
          </a:p>
        </p:txBody>
      </p:sp>
      <p:sp>
        <p:nvSpPr>
          <p:cNvPr id="42" name="Substituent text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352378" cy="100800"/>
            <a:chOff x="-1228304" y="3240138"/>
            <a:chExt cx="3352378" cy="100800"/>
          </a:xfrm>
        </p:grpSpPr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31694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023274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stituent tabel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o-RO" noProof="0"/>
              <a:t>Faceți clic pe pictogramă pentru a adăuga un tabel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conținut de echip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705796" cy="100800"/>
            <a:chOff x="0" y="3240138"/>
            <a:chExt cx="2705796" cy="100800"/>
          </a:xfrm>
        </p:grpSpPr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67729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049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stituent text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0" name="Substituent text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1" name="Substituent text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sp>
        <p:nvSpPr>
          <p:cNvPr id="9" name="Substituent imagine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35" name="Substituent imagine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36" name="Substituent imagine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37" name="Substituent text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8" name="Substituent text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9" name="Substituent text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sp>
        <p:nvSpPr>
          <p:cNvPr id="41" name="Substituent text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2" name="Substituent text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9" name="Substituent text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cxnSp>
        <p:nvCxnSpPr>
          <p:cNvPr id="32" name="Conector drept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rept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zitiv aspect conținut de echip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9" name="Substituent text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950838" y="1375202"/>
            <a:ext cx="4241162" cy="100800"/>
            <a:chOff x="439494" y="3240138"/>
            <a:chExt cx="2648035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615905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021805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4" name="Substituent text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22" name="Substituent text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cxnSp>
        <p:nvCxnSpPr>
          <p:cNvPr id="23" name="Conector drept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bstituent text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1" name="Substituent text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sp>
        <p:nvSpPr>
          <p:cNvPr id="42" name="Substituent imagine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cxnSp>
        <p:nvCxnSpPr>
          <p:cNvPr id="43" name="Conector drept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ubstituent text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5" name="Substituent text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sp>
        <p:nvSpPr>
          <p:cNvPr id="47" name="Substituent text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8" name="Substituent text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sp>
        <p:nvSpPr>
          <p:cNvPr id="50" name="Substituent text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51" name="Substituent text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sp>
        <p:nvSpPr>
          <p:cNvPr id="53" name="Substituent text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54" name="Substituent text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textul coordonator</a:t>
            </a:r>
          </a:p>
        </p:txBody>
      </p:sp>
      <p:cxnSp>
        <p:nvCxnSpPr>
          <p:cNvPr id="56" name="Conector drept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rept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stituent imagine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55" name="Substituent imagine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46" name="Substituent imagine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52" name="Substituent imagine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et secțiune cu i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imagine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o-RO" noProof="0" dirty="0"/>
              <a:t>PREZENTARE</a:t>
            </a:r>
            <a:br>
              <a:rPr lang="ro-RO" noProof="0" dirty="0"/>
            </a:br>
            <a:r>
              <a:rPr lang="ro-RO" noProof="0" dirty="0"/>
              <a:t>TITLU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2386683"/>
            <a:ext cx="4698084" cy="102440"/>
            <a:chOff x="3631690" y="2252140"/>
            <a:chExt cx="8183399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  <p:cxnSp>
          <p:nvCxnSpPr>
            <p:cNvPr id="11" name="Conector drept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799528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11639510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</p:grpSp>
      <p:grpSp>
        <p:nvGrpSpPr>
          <p:cNvPr id="13" name="Gr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295484"/>
            <a:ext cx="4698084" cy="100584"/>
            <a:chOff x="3631690" y="2253996"/>
            <a:chExt cx="8183393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  <p:cxnSp>
          <p:nvCxnSpPr>
            <p:cNvPr id="15" name="Conector drept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7995278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11639504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7" name="Subtitlu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o-RO" noProof="0"/>
              <a:t>Faceți clic pentru a edita stilul de subtitlu coordonator</a:t>
            </a:r>
            <a:endParaRPr lang="ro-RO" noProof="0" dirty="0"/>
          </a:p>
        </p:txBody>
      </p:sp>
      <p:sp>
        <p:nvSpPr>
          <p:cNvPr id="18" name="Substituent imagine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diagramă cu structură radial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ubstituent text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1.500.000 lei</a:t>
            </a:r>
          </a:p>
        </p:txBody>
      </p:sp>
      <p:sp>
        <p:nvSpPr>
          <p:cNvPr id="37" name="Substituent text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Titlu Categorie</a:t>
            </a:r>
          </a:p>
        </p:txBody>
      </p:sp>
      <p:sp>
        <p:nvSpPr>
          <p:cNvPr id="39" name="Substituent text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1.500.000 lei</a:t>
            </a:r>
          </a:p>
        </p:txBody>
      </p:sp>
      <p:sp>
        <p:nvSpPr>
          <p:cNvPr id="40" name="Substituent text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Titlu Categorie</a:t>
            </a:r>
          </a:p>
        </p:txBody>
      </p:sp>
      <p:sp>
        <p:nvSpPr>
          <p:cNvPr id="42" name="Substituent text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1.500.000 lei</a:t>
            </a:r>
          </a:p>
        </p:txBody>
      </p:sp>
      <p:sp>
        <p:nvSpPr>
          <p:cNvPr id="43" name="Substituent text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Titlu Categorie</a:t>
            </a:r>
          </a:p>
        </p:txBody>
      </p:sp>
      <p:sp>
        <p:nvSpPr>
          <p:cNvPr id="45" name="Substituent text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1.500.000 lei</a:t>
            </a:r>
          </a:p>
        </p:txBody>
      </p:sp>
      <p:sp>
        <p:nvSpPr>
          <p:cNvPr id="46" name="Substituent text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Titlu Categorie</a:t>
            </a:r>
          </a:p>
        </p:txBody>
      </p:sp>
      <p:sp>
        <p:nvSpPr>
          <p:cNvPr id="48" name="Substituent text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1.500.000 lei</a:t>
            </a:r>
          </a:p>
        </p:txBody>
      </p:sp>
      <p:sp>
        <p:nvSpPr>
          <p:cNvPr id="49" name="Substituent text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Titlu Categorie</a:t>
            </a:r>
          </a:p>
        </p:txBody>
      </p:sp>
      <p:sp>
        <p:nvSpPr>
          <p:cNvPr id="51" name="Substituent text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1.500.000 lei</a:t>
            </a:r>
          </a:p>
        </p:txBody>
      </p:sp>
      <p:sp>
        <p:nvSpPr>
          <p:cNvPr id="52" name="Substituent text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Titlu Categorie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12" name="Substituent diagramă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diagramă</a:t>
            </a:r>
            <a:endParaRPr lang="ro-RO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cxnSp>
        <p:nvCxnSpPr>
          <p:cNvPr id="41" name="Conector drept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imagine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9" name="Substituent text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4" name="Substituent text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22" name="Substituent imagine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țumiri Aspect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1" name="Titlu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ro-RO" noProof="0" dirty="0"/>
              <a:t>VĂ MULȚUMIM!</a:t>
            </a:r>
          </a:p>
        </p:txBody>
      </p:sp>
      <p:sp>
        <p:nvSpPr>
          <p:cNvPr id="22" name="Substituent text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o-RO" noProof="0" dirty="0"/>
              <a:t>Iustin Munteanu</a:t>
            </a:r>
          </a:p>
        </p:txBody>
      </p:sp>
      <p:sp>
        <p:nvSpPr>
          <p:cNvPr id="23" name="Substituent text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o-RO" noProof="0" dirty="0"/>
              <a:t>Telefon:</a:t>
            </a:r>
          </a:p>
        </p:txBody>
      </p:sp>
      <p:sp>
        <p:nvSpPr>
          <p:cNvPr id="24" name="Substituent text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o-RO" noProof="0" dirty="0"/>
              <a:t>+7 888 999 000 11</a:t>
            </a:r>
          </a:p>
        </p:txBody>
      </p:sp>
      <p:sp>
        <p:nvSpPr>
          <p:cNvPr id="25" name="Substituent text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o-RO" noProof="0" dirty="0"/>
              <a:t>E-mail:</a:t>
            </a:r>
          </a:p>
        </p:txBody>
      </p:sp>
      <p:sp>
        <p:nvSpPr>
          <p:cNvPr id="26" name="Substituent text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o-RO" noProof="0" dirty="0"/>
              <a:t>Munteanu@vanarsdelltd.com</a:t>
            </a:r>
          </a:p>
        </p:txBody>
      </p:sp>
      <p:sp>
        <p:nvSpPr>
          <p:cNvPr id="27" name="Substituent text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o-RO" noProof="0" dirty="0"/>
              <a:t>Site web:</a:t>
            </a:r>
          </a:p>
        </p:txBody>
      </p:sp>
      <p:sp>
        <p:nvSpPr>
          <p:cNvPr id="28" name="Substituent text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o-RO" noProof="0" dirty="0"/>
              <a:t>www.vanarsdelltd.com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804913" cy="100800"/>
            <a:chOff x="808548" y="2750589"/>
            <a:chExt cx="4804913" cy="100800"/>
          </a:xfrm>
        </p:grpSpPr>
        <p:grpSp>
          <p:nvGrpSpPr>
            <p:cNvPr id="11" name="Gr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750759" cy="100800"/>
              <a:chOff x="336813" y="3240138"/>
              <a:chExt cx="3097587" cy="100800"/>
            </a:xfrm>
          </p:grpSpPr>
          <p:cxnSp>
            <p:nvCxnSpPr>
              <p:cNvPr id="12" name="Conector drept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336813" y="3285674"/>
                <a:ext cx="304718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o-RO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512660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grpSp>
        <p:nvGrpSpPr>
          <p:cNvPr id="32" name="Gr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817222" cy="105664"/>
            <a:chOff x="808548" y="2745725"/>
            <a:chExt cx="4817222" cy="105664"/>
          </a:xfrm>
        </p:grpSpPr>
        <p:grpSp>
          <p:nvGrpSpPr>
            <p:cNvPr id="33" name="Gr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750759" cy="100800"/>
              <a:chOff x="336813" y="3240138"/>
              <a:chExt cx="3097587" cy="100800"/>
            </a:xfrm>
          </p:grpSpPr>
          <p:cxnSp>
            <p:nvCxnSpPr>
              <p:cNvPr id="35" name="Conector drept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336813" y="3285674"/>
                <a:ext cx="304718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o-RO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524969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conținut p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o-RO" noProof="0" dirty="0"/>
              <a:t>ANEXĂ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5367320" y="1509426"/>
            <a:ext cx="1403327" cy="100800"/>
            <a:chOff x="5345460" y="1509426"/>
            <a:chExt cx="1403327" cy="100800"/>
          </a:xfrm>
        </p:grpSpPr>
        <p:grpSp>
          <p:nvGrpSpPr>
            <p:cNvPr id="11" name="Gr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5345460" y="1509426"/>
              <a:ext cx="1395946" cy="100800"/>
              <a:chOff x="2124376" y="3240138"/>
              <a:chExt cx="910184" cy="100800"/>
            </a:xfrm>
          </p:grpSpPr>
          <p:cxnSp>
            <p:nvCxnSpPr>
              <p:cNvPr id="12" name="Conector drept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2124376" y="3290538"/>
                <a:ext cx="85938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296883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o-RO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6647986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conținut mărtur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o-RO" noProof="0" dirty="0"/>
              <a:t>MĂRTURII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396169" y="1375202"/>
            <a:ext cx="2795833" cy="100800"/>
            <a:chOff x="675502" y="3240138"/>
            <a:chExt cx="1745623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2" y="3290538"/>
              <a:ext cx="171276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355401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40" name="Substituent text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Titlu client</a:t>
            </a:r>
          </a:p>
        </p:txBody>
      </p:sp>
      <p:sp>
        <p:nvSpPr>
          <p:cNvPr id="41" name="Substituent text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Editare coordonator</a:t>
            </a:r>
            <a:br>
              <a:rPr lang="ro-RO" noProof="0" dirty="0"/>
            </a:br>
            <a:r>
              <a:rPr lang="ro-RO" noProof="0" dirty="0"/>
              <a:t>text</a:t>
            </a:r>
          </a:p>
        </p:txBody>
      </p:sp>
      <p:sp>
        <p:nvSpPr>
          <p:cNvPr id="42" name="Substituent imagine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cxnSp>
        <p:nvCxnSpPr>
          <p:cNvPr id="43" name="Conector drept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58" name="Substituent text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Titlu client</a:t>
            </a:r>
          </a:p>
        </p:txBody>
      </p:sp>
      <p:sp>
        <p:nvSpPr>
          <p:cNvPr id="59" name="Substituent text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Editare coordonator</a:t>
            </a:r>
            <a:br>
              <a:rPr lang="ro-RO" noProof="0" dirty="0"/>
            </a:br>
            <a:r>
              <a:rPr lang="ro-RO" noProof="0" dirty="0"/>
              <a:t>text</a:t>
            </a:r>
          </a:p>
        </p:txBody>
      </p:sp>
      <p:sp>
        <p:nvSpPr>
          <p:cNvPr id="60" name="Substituent imagine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cxnSp>
        <p:nvCxnSpPr>
          <p:cNvPr id="61" name="Conector drept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ubstituent text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64" name="Substituent text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Titlu client</a:t>
            </a:r>
          </a:p>
        </p:txBody>
      </p:sp>
      <p:sp>
        <p:nvSpPr>
          <p:cNvPr id="65" name="Substituent text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Editare coordonator</a:t>
            </a:r>
            <a:br>
              <a:rPr lang="ro-RO" noProof="0" dirty="0"/>
            </a:br>
            <a:r>
              <a:rPr lang="ro-RO" noProof="0" dirty="0"/>
              <a:t>text</a:t>
            </a:r>
          </a:p>
        </p:txBody>
      </p:sp>
      <p:sp>
        <p:nvSpPr>
          <p:cNvPr id="66" name="Substituent imagine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cxnSp>
        <p:nvCxnSpPr>
          <p:cNvPr id="67" name="Conector drept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ubstituent text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conținut de studiu de c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STUDIU DE CAZ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77785" cy="100800"/>
            <a:chOff x="-1228304" y="3240138"/>
            <a:chExt cx="3877785" cy="100800"/>
          </a:xfrm>
        </p:grpSpPr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797643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4868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stituent text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8" name="Substituent text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telefon mobil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o-RO" noProof="0" dirty="0"/>
              <a:t>FACEȚI CLIC PENTRU A EDITA TITLUL</a:t>
            </a:r>
          </a:p>
        </p:txBody>
      </p:sp>
      <p:sp>
        <p:nvSpPr>
          <p:cNvPr id="9" name="Substituent text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23" name="Substituent text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21" name="Substituent imagine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2" name="Substituent imagine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reptunghi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1" name="Substituent text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22" name="Substituent text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 dirty="0"/>
              <a:t>Stiluri text coordonator</a:t>
            </a:r>
            <a:br>
              <a:rPr lang="ro-RO" noProof="0" dirty="0"/>
            </a:br>
            <a:r>
              <a:rPr lang="ro-RO" noProof="0" dirty="0"/>
              <a:t> </a:t>
            </a:r>
          </a:p>
        </p:txBody>
      </p:sp>
      <p:sp>
        <p:nvSpPr>
          <p:cNvPr id="23" name="Substituent text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noProof="0"/>
              <a:t>Faceţi clic pentru a edita Master stiluri text</a:t>
            </a:r>
          </a:p>
        </p:txBody>
      </p:sp>
      <p:sp>
        <p:nvSpPr>
          <p:cNvPr id="24" name="Substituent imagine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5" name="Substituent imagine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6" name="Substituent text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noProof="0"/>
              <a:t>Faceţi clic pentru a edita Master stiluri text</a:t>
            </a:r>
          </a:p>
        </p:txBody>
      </p:sp>
      <p:sp>
        <p:nvSpPr>
          <p:cNvPr id="27" name="Substituent text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 dirty="0"/>
              <a:t>Stiluri text coordonator</a:t>
            </a:r>
            <a:br>
              <a:rPr lang="ro-RO" noProof="0" dirty="0"/>
            </a:br>
            <a:r>
              <a:rPr lang="ro-RO" noProof="0" dirty="0"/>
              <a:t> </a:t>
            </a:r>
          </a:p>
        </p:txBody>
      </p:sp>
      <p:sp>
        <p:nvSpPr>
          <p:cNvPr id="28" name="Substituent imagine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9" name="Substituent text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noProof="0"/>
              <a:t>Faceţi clic pentru a edita Master stiluri text</a:t>
            </a:r>
          </a:p>
        </p:txBody>
      </p:sp>
      <p:sp>
        <p:nvSpPr>
          <p:cNvPr id="30" name="Substituent text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 dirty="0"/>
              <a:t>Stiluri text coordonator</a:t>
            </a:r>
            <a:br>
              <a:rPr lang="ro-RO" noProof="0" dirty="0"/>
            </a:br>
            <a:r>
              <a:rPr lang="ro-RO" noProof="0" dirty="0"/>
              <a:t> </a:t>
            </a:r>
          </a:p>
        </p:txBody>
      </p:sp>
      <p:sp>
        <p:nvSpPr>
          <p:cNvPr id="32" name="Substituent text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noProof="0"/>
              <a:t>Faceţi clic pentru a edita Master stiluri text</a:t>
            </a:r>
          </a:p>
        </p:txBody>
      </p:sp>
      <p:sp>
        <p:nvSpPr>
          <p:cNvPr id="33" name="Substituent text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noProof="0"/>
              <a:t>Faceţi clic pentru a edita Master stiluri text</a:t>
            </a:r>
          </a:p>
        </p:txBody>
      </p:sp>
      <p:sp>
        <p:nvSpPr>
          <p:cNvPr id="34" name="Substituent text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1</a:t>
            </a:r>
          </a:p>
        </p:txBody>
      </p:sp>
      <p:sp>
        <p:nvSpPr>
          <p:cNvPr id="36" name="Substituent text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o-RO" noProof="0" dirty="0"/>
              <a:t>1</a:t>
            </a:r>
          </a:p>
        </p:txBody>
      </p:sp>
      <p:sp>
        <p:nvSpPr>
          <p:cNvPr id="37" name="Substituent text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o-RO" noProof="0" dirty="0"/>
              <a:t>1</a:t>
            </a:r>
          </a:p>
        </p:txBody>
      </p:sp>
      <p:sp>
        <p:nvSpPr>
          <p:cNvPr id="40" name="Substituent text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38" name="Titlu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Tahoma" panose="020B060403050404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o-RO" noProof="0" dirty="0"/>
              <a:t>CUM SĂ UTILIZAȚI ACEST ȘABLON</a:t>
            </a:r>
          </a:p>
        </p:txBody>
      </p:sp>
      <p:sp>
        <p:nvSpPr>
          <p:cNvPr id="41" name="Substituent imagine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Conector drept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o-RO" noProof="0"/>
              <a:t>Faceți clic pentru a edita stilul de subtitlu coordonator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  <p:cxnSp>
          <p:nvCxnSpPr>
            <p:cNvPr id="18" name="Conector drept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o-RO" noProof="0" dirty="0"/>
              <a:t>PREZENTARE</a:t>
            </a:r>
            <a:br>
              <a:rPr lang="ro-RO" noProof="0" dirty="0"/>
            </a:br>
            <a:r>
              <a:rPr lang="ro-RO" noProof="0" dirty="0"/>
              <a:t>TITLU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  <p:cxnSp>
          <p:nvCxnSpPr>
            <p:cNvPr id="11" name="Conector drept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</p:grpSp>
      <p:grpSp>
        <p:nvGrpSpPr>
          <p:cNvPr id="13" name="Gr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  <p:cxnSp>
          <p:nvCxnSpPr>
            <p:cNvPr id="15" name="Conector drept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7" name="Subtitlu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o-RO" noProof="0"/>
              <a:t>Faceți clic pentru a edita stilul de subtitlu coordonator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și conținut cu i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251227" cy="100800"/>
            <a:chOff x="0" y="3240138"/>
            <a:chExt cx="3251227" cy="100800"/>
          </a:xfrm>
        </p:grpSpPr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08093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150427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6" name="Substituent text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stituent imagine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sp>
        <p:nvSpPr>
          <p:cNvPr id="6" name="Substituent conținut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eptunghi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sp>
        <p:nvSpPr>
          <p:cNvPr id="7" name="Substituent conținut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8" name="Substituent conținut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reptunghi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sp>
        <p:nvSpPr>
          <p:cNvPr id="7" name="Substituent text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8" name="Substituent conținut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9" name="Substituent text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10" name="Substituent conținut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9" name="Substituent text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10" name="Substituent conținut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9" name="Substituent text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11" name="Substituent imagine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eptunghi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titlu, imagine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9" name="Substituent text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4" name="Substituent text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22" name="Substituent imagine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titlu și conțin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2555857" cy="100800"/>
            <a:chOff x="0" y="3240138"/>
            <a:chExt cx="2555857" cy="100800"/>
          </a:xfrm>
        </p:grpSpPr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49218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55057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stituent text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23" name="Substituent imagine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de conținut pictog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9" name="Substituent text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4" name="Substituent text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4" name="Substituent imagine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2" name="Substituent text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Editare stiluri de text</a:t>
            </a:r>
          </a:p>
        </p:txBody>
      </p:sp>
      <p:sp>
        <p:nvSpPr>
          <p:cNvPr id="23" name="Substituent text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24" name="Substituent imagine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5" name="Substituent text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Editare stiluri de text</a:t>
            </a:r>
          </a:p>
        </p:txBody>
      </p:sp>
      <p:sp>
        <p:nvSpPr>
          <p:cNvPr id="26" name="Substituent text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27" name="Substituent imagine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8" name="Substituent text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Editare stiluri de text</a:t>
            </a:r>
          </a:p>
        </p:txBody>
      </p:sp>
      <p:sp>
        <p:nvSpPr>
          <p:cNvPr id="29" name="Substituent text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0" name="Substituent imagine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31" name="Substituent text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Editare stiluri de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monitor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313811" cy="100800"/>
            <a:chOff x="0" y="3240138"/>
            <a:chExt cx="2313811" cy="100800"/>
          </a:xfrm>
        </p:grpSpPr>
        <p:cxnSp>
          <p:nvCxnSpPr>
            <p:cNvPr id="13" name="Conector drept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277035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21301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6" name="Substituent text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stituent imagine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de conținut titlu și sub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stituent imagine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o-RO" noProof="0" dirty="0"/>
              <a:t>FACEȚI CLIC PENTRU A EDITA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11" name="Substituent imagine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8" name="Conector drept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20" name="Conector drept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4886226" y="1373283"/>
            <a:ext cx="2423908" cy="100800"/>
            <a:chOff x="2929238" y="1373283"/>
            <a:chExt cx="2423908" cy="100800"/>
          </a:xfrm>
        </p:grpSpPr>
        <p:grpSp>
          <p:nvGrpSpPr>
            <p:cNvPr id="15" name="Gr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2972372" y="1373283"/>
              <a:ext cx="2380774" cy="100800"/>
              <a:chOff x="-177106" y="3237441"/>
              <a:chExt cx="2380774" cy="100800"/>
            </a:xfrm>
          </p:grpSpPr>
          <p:cxnSp>
            <p:nvCxnSpPr>
              <p:cNvPr id="13" name="Conector drept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-177106" y="3290538"/>
                <a:ext cx="231169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210286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o-RO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292923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pect trei conținut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o-RO" noProof="0" dirty="0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8" name="Titlu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9" name="Substituent text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0" name="Substituent imagine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294605" y="1375202"/>
            <a:ext cx="4897395" cy="100800"/>
            <a:chOff x="304632" y="3240138"/>
            <a:chExt cx="3057763" cy="100800"/>
          </a:xfrm>
        </p:grpSpPr>
        <p:cxnSp>
          <p:nvCxnSpPr>
            <p:cNvPr id="12" name="Conector drept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1404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296671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o-RO" noProof="0" dirty="0"/>
            </a:p>
          </p:txBody>
        </p:sp>
      </p:grpSp>
      <p:sp>
        <p:nvSpPr>
          <p:cNvPr id="14" name="Substituent text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9" name="Conector drept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22" name="Substituent text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16" name="Substituent text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1</a:t>
            </a:r>
          </a:p>
        </p:txBody>
      </p:sp>
      <p:sp>
        <p:nvSpPr>
          <p:cNvPr id="34" name="Substituent text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5" name="Substituent text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2</a:t>
            </a:r>
          </a:p>
        </p:txBody>
      </p:sp>
      <p:sp>
        <p:nvSpPr>
          <p:cNvPr id="36" name="Substituent text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7" name="Substituent text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sp>
        <p:nvSpPr>
          <p:cNvPr id="38" name="Substituent text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 rtl="0"/>
            <a:r>
              <a:rPr lang="ro-RO" noProof="0" dirty="0"/>
              <a:t>3</a:t>
            </a:r>
          </a:p>
        </p:txBody>
      </p:sp>
      <p:sp>
        <p:nvSpPr>
          <p:cNvPr id="39" name="Substituent text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 dirty="0"/>
              <a:t>Editați stilurile de text coordonator</a:t>
            </a:r>
          </a:p>
        </p:txBody>
      </p:sp>
      <p:cxnSp>
        <p:nvCxnSpPr>
          <p:cNvPr id="21" name="Conector drept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rept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o-RO" noProof="0" dirty="0"/>
              <a:t>Editați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o-RO" noProof="0" dirty="0"/>
              <a:t>DD.MM.20XX</a:t>
            </a: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o-RO" noProof="0" dirty="0"/>
              <a:t>ADĂUGAREA UNUI SUBSOL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8D581BC7-E183-40DB-AC97-C19EA4EB8894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0" name="Conector drept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cxnSp>
        <p:nvCxnSpPr>
          <p:cNvPr id="13" name="Conector drept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baumaschinentomi.ro/utilaje-constructii/foraje-orizontale-subtraversari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6.xml"/><Relationship Id="rId1" Type="http://schemas.openxmlformats.org/officeDocument/2006/relationships/video" Target="https://www.youtube.com/embed/kMQIWOU1atE?feature=oembed" TargetMode="External"/><Relationship Id="rId6" Type="http://schemas.openxmlformats.org/officeDocument/2006/relationships/image" Target="../media/image20.jpeg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www.youtube.com/watch?v=kMQIWOU1at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hyperlink" Target="https://magazin.asro.ro/ro/standard/1887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magazin.asro.ro/ro/standard/19674" TargetMode="External"/><Relationship Id="rId5" Type="http://schemas.openxmlformats.org/officeDocument/2006/relationships/hyperlink" Target="https://magazin.asro.ro/ro/standard/23288" TargetMode="External"/><Relationship Id="rId4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gazin.asro.ro/ro/standard/28026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magazin.asro.ro/ro/standard/9530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6.xml"/><Relationship Id="rId1" Type="http://schemas.openxmlformats.org/officeDocument/2006/relationships/video" Target="https://www.youtube.com/embed/VCSVLmy8e-U?feature=oembed" TargetMode="External"/><Relationship Id="rId6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5" Type="http://schemas.openxmlformats.org/officeDocument/2006/relationships/hyperlink" Target="https://www.youtube.com/watch?v=VCSVLmy8e-U" TargetMode="Externa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6.xml"/><Relationship Id="rId1" Type="http://schemas.openxmlformats.org/officeDocument/2006/relationships/video" Target="https://www.youtube.com/embed/HX5beh0ubGY?feature=oembed" TargetMode="External"/><Relationship Id="rId6" Type="http://schemas.openxmlformats.org/officeDocument/2006/relationships/image" Target="../media/image24.jpeg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www.youtube.com/watch?v=HX5beh0ubG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6.xml"/><Relationship Id="rId1" Type="http://schemas.openxmlformats.org/officeDocument/2006/relationships/video" Target="https://www.youtube.com/embed/NtAM2zBr9jU?feature=oembed" TargetMode="External"/><Relationship Id="rId6" Type="http://schemas.openxmlformats.org/officeDocument/2006/relationships/image" Target="../media/image25.jpeg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www.youtube.com/watch?v=NtAM2zBr9j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6.xml"/><Relationship Id="rId1" Type="http://schemas.openxmlformats.org/officeDocument/2006/relationships/video" Target="https://www.youtube.com/embed/LCGSjUAFND4?feature=oembed" TargetMode="External"/><Relationship Id="rId6" Type="http://schemas.openxmlformats.org/officeDocument/2006/relationships/image" Target="../media/image26.jpeg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www.youtube.com/watch?v=LCGSjUAFND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6.xml"/><Relationship Id="rId1" Type="http://schemas.openxmlformats.org/officeDocument/2006/relationships/video" Target="https://www.youtube.com/embed/zjXYZAYUYi8?feature=oembed" TargetMode="External"/><Relationship Id="rId6" Type="http://schemas.openxmlformats.org/officeDocument/2006/relationships/image" Target="../media/image27.jpeg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www.youtube.com/watch?v=zjXYZAYUYi8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control.ro/inspectie-canalizare/rovion-rx-130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5" Type="http://schemas.openxmlformats.org/officeDocument/2006/relationships/hyperlink" Target="https://www.ridgid.eu/ro/ro/camera-video-de-inspectie-pentru-diagnosticare-seesnake-nanoreel" TargetMode="Externa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slideLayout" Target="../slideLayouts/slideLayout36.xml"/><Relationship Id="rId7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2" Type="http://schemas.openxmlformats.org/officeDocument/2006/relationships/video" Target="https://www.youtube.com/embed/zVNTrl1J79M?feature=oembed" TargetMode="External"/><Relationship Id="rId1" Type="http://schemas.openxmlformats.org/officeDocument/2006/relationships/video" Target="https://www.youtube.com/embed/oSVC2ilvVhQ?feature=oembed" TargetMode="External"/><Relationship Id="rId6" Type="http://schemas.openxmlformats.org/officeDocument/2006/relationships/hyperlink" Target="https://www.youtube.com/watch?v=oSVC2ilvVhQ" TargetMode="External"/><Relationship Id="rId5" Type="http://schemas.openxmlformats.org/officeDocument/2006/relationships/image" Target="../media/image31.jpeg"/><Relationship Id="rId4" Type="http://schemas.openxmlformats.org/officeDocument/2006/relationships/notesSlide" Target="../notesSlides/notesSlide23.xml"/><Relationship Id="rId9" Type="http://schemas.openxmlformats.org/officeDocument/2006/relationships/hyperlink" Target="https://www.youtube.com/shorts/zVNTrl1J79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6.xml"/><Relationship Id="rId1" Type="http://schemas.openxmlformats.org/officeDocument/2006/relationships/video" Target="https://www.youtube.com/embed/N9bq3-pNV4A?feature=oembed" TargetMode="External"/><Relationship Id="rId6" Type="http://schemas.openxmlformats.org/officeDocument/2006/relationships/image" Target="../media/image33.jpeg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www.youtube.com/watch?v=N9bq3-pNV4A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stroyrent.ro/ro/inchirieri-utilaje-constructii/mini-buldoexcavator-jcb/88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0.png"/><Relationship Id="rId4" Type="http://schemas.openxmlformats.org/officeDocument/2006/relationships/hyperlink" Target="http://www.utilajeconstructii.eu/2009/11/jcb-1cx-mini-buldoexcavator-de-vanzare.html" TargetMode="External"/><Relationship Id="rId9" Type="http://schemas.openxmlformats.org/officeDocument/2006/relationships/hyperlink" Target="https://www.demolarisibiu.ro/servicii/sapaturi-fundatii-pentru-constructi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imocon.ro/product/sprijiniri-de-santuri-vb-10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.png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gardenis.ro/produs/saparea-cu-utilaje-mici-a-santurilor-cu-adancime-de-45-70-cm-pret-pe-m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blog.romstal.ro/cum-se-construieste-un-sistem-de-canalizare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hyperlink" Target="https://www.interprima.ro/echipamente-compactare/placa-vibranta-asfalt-weber-cf-2a-hd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5.png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www.interprima.ro/echipamente-compactare/mai-compactor-weber-srv-660-hd.html" TargetMode="External"/><Relationship Id="rId9" Type="http://schemas.openxmlformats.org/officeDocument/2006/relationships/hyperlink" Target="https://www.emag.ro/cilindru-compactor-strong-motor-honda-gx270-putere-9-0cp-greutate-520kg-div9899/pd/DHX22KMB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terra-ro.ro/hdd-foraj-orizontal-dirijat-cu-terra-je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6.xml"/><Relationship Id="rId1" Type="http://schemas.openxmlformats.org/officeDocument/2006/relationships/video" Target="https://www.youtube.com/embed/I7R5z3KQ_SE?feature=oembed" TargetMode="External"/><Relationship Id="rId6" Type="http://schemas.openxmlformats.org/officeDocument/2006/relationships/image" Target="../media/image18.jpeg"/><Relationship Id="rId5" Type="http://schemas.openxmlformats.org/officeDocument/2006/relationships/hyperlink" Target="https://www.shop-einstal.ro/pompe-si-hidrofoare/grupuri-de-pompare-ape-curate/grup-pompare-electronic-cu-alternanta-2-x-mci-10-5t-41689301060.html#group=group&amp;photo=id-1" TargetMode="External"/><Relationship Id="rId4" Type="http://schemas.openxmlformats.org/officeDocument/2006/relationships/hyperlink" Target="https://www.youtube.com/watch?v=I7R5z3KQ_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6" y="2698113"/>
            <a:ext cx="12176448" cy="1340509"/>
          </a:xfrm>
        </p:spPr>
        <p:txBody>
          <a:bodyPr rtlCol="0">
            <a:normAutofit/>
          </a:bodyPr>
          <a:lstStyle/>
          <a:p>
            <a:r>
              <a:rPr lang="en-GB" sz="4400" dirty="0">
                <a:ea typeface="Tahoma" panose="020B0604030504040204" pitchFamily="34" charset="0"/>
                <a:cs typeface="Tahoma" panose="020B0604030504040204" pitchFamily="34" charset="0"/>
              </a:rPr>
              <a:t>ORGANE DE MA</a:t>
            </a:r>
            <a:r>
              <a:rPr lang="ro-RO" sz="4400" dirty="0">
                <a:ea typeface="Tahoma" panose="020B0604030504040204" pitchFamily="34" charset="0"/>
                <a:cs typeface="Tahoma" panose="020B0604030504040204" pitchFamily="34" charset="0"/>
              </a:rPr>
              <a:t>ȘINI ȘI TEHNOLOGIE MECANICĂ PENTRU INSTALAȚII</a:t>
            </a: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Ș. l. dr. ing.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Constantin CILIBIU</a:t>
            </a:r>
            <a:endParaRPr lang="ro-R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747DE-526B-841C-7168-F6E50103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A4E3D858-4BDB-BEF9-0378-D7BDE78F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10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FDA6C904-005C-3DA6-92EF-EC7909A2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Forajul orizontal dirijat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1B5D1841-B966-8025-DB4B-04982B56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631F1EDC-B374-2E61-41DC-EB3B5D6372B3}"/>
              </a:ext>
            </a:extLst>
          </p:cNvPr>
          <p:cNvSpPr txBox="1"/>
          <p:nvPr/>
        </p:nvSpPr>
        <p:spPr>
          <a:xfrm>
            <a:off x="778640" y="219504"/>
            <a:ext cx="111766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B050"/>
                </a:solidFill>
              </a:rPr>
              <a:t>Avantajele forajului orizontal dirijat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Minim invaziv: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Reduce impactul asupra peisajului, drumurilor sau mediului înconjurător.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Evită distrugerea infrastructurii existente.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Eficiență ridicată: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Timp redus de execuție comparativ cu metodele tradiționale.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Precizie înaltă: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Controlul direcției permite instalarea exactă a conductelor.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Versatilitate: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Poate fi utilizat pentru instalarea de conducte de gaz, apă, canalizare, cabluri electrice și telecomunicații.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Protecția mediului: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Nu necesită excavarea completă a solului, reducând eroziunea și deranjul ecologic.</a:t>
            </a: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39212485-7E48-9D0E-B281-77F46B0C4250}"/>
              </a:ext>
            </a:extLst>
          </p:cNvPr>
          <p:cNvSpPr txBox="1"/>
          <p:nvPr/>
        </p:nvSpPr>
        <p:spPr>
          <a:xfrm>
            <a:off x="778640" y="3608919"/>
            <a:ext cx="105751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Limitări ale forajului orizontal dirijat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Cost inițial ridicat:</a:t>
            </a:r>
            <a:r>
              <a:rPr lang="ro-RO" dirty="0"/>
              <a:t> Necesită echipamente specializate și personal calificat.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Tipul de sol:</a:t>
            </a:r>
            <a:r>
              <a:rPr lang="ro-RO" dirty="0"/>
              <a:t> Solurile foarte dure (roci) sau cele instabile pot necesita măsuri speciale.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Lungimea forajului:</a:t>
            </a:r>
            <a:r>
              <a:rPr lang="ro-RO" dirty="0"/>
              <a:t> Există limite tehnice pentru lungimi foarte mari sau diametre mari de conducte.</a:t>
            </a:r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E304C567-D72E-07BD-95CD-BFE43A42302D}"/>
              </a:ext>
            </a:extLst>
          </p:cNvPr>
          <p:cNvSpPr txBox="1"/>
          <p:nvPr/>
        </p:nvSpPr>
        <p:spPr>
          <a:xfrm>
            <a:off x="778641" y="4882787"/>
            <a:ext cx="105751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70C0"/>
                </a:solidFill>
              </a:rPr>
              <a:t>Aplicații ale forajului orizontal dirijat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Traversări dificile:</a:t>
            </a:r>
            <a:r>
              <a:rPr lang="ro-RO" dirty="0"/>
              <a:t> Râuri, autostrăzi, căi ferate.</a:t>
            </a:r>
          </a:p>
          <a:p>
            <a:pPr>
              <a:buFont typeface="+mj-lt"/>
              <a:buAutoNum type="arabicPeriod"/>
            </a:pPr>
            <a:r>
              <a:rPr lang="ro-RO" b="1" dirty="0"/>
              <a:t>Instalarea conductelor:</a:t>
            </a:r>
            <a:r>
              <a:rPr lang="ro-RO" dirty="0"/>
              <a:t> Apă potabilă, canalizare, gaze naturale</a:t>
            </a:r>
            <a:r>
              <a:rPr lang="en-US" dirty="0"/>
              <a:t>, </a:t>
            </a:r>
            <a:r>
              <a:rPr lang="en-US" dirty="0" err="1"/>
              <a:t>termoficare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08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B36D-5F07-75C8-8CAD-17A53C8C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35B9E997-E937-1BA5-C905-643321F4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11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9C5A6F45-EB7A-C0E2-9963-7FEF2F48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Forajul orizontal prin percuție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0D7FFDCE-F328-E87C-4FFC-846B35588A45}"/>
              </a:ext>
            </a:extLst>
          </p:cNvPr>
          <p:cNvSpPr txBox="1"/>
          <p:nvPr/>
        </p:nvSpPr>
        <p:spPr>
          <a:xfrm>
            <a:off x="612839" y="266139"/>
            <a:ext cx="3852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III. Forajul orizontal prin percuție</a:t>
            </a:r>
          </a:p>
          <a:p>
            <a:endParaRPr lang="ro-RO" b="1" dirty="0">
              <a:solidFill>
                <a:schemeClr val="bg2"/>
              </a:solidFill>
            </a:endParaRP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F2E653B1-B289-EA79-4ADD-499B7BE4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48C6E096-2DCA-13FD-9B03-E9ED411491EE}"/>
              </a:ext>
            </a:extLst>
          </p:cNvPr>
          <p:cNvSpPr txBox="1"/>
          <p:nvPr/>
        </p:nvSpPr>
        <p:spPr>
          <a:xfrm>
            <a:off x="612838" y="580554"/>
            <a:ext cx="10869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dirty="0"/>
              <a:t>Forajul orizontal prin percuție este o metodă utilizată pentru instalarea conductelor subterane tot fără săpătură deschisă, bazată pe utilizarea unui utilaj care creează un tunel prin mișcări repetitive de lovire. Este cunoscut și sub denumirea de </a:t>
            </a:r>
            <a:r>
              <a:rPr lang="ro-RO" b="1" dirty="0"/>
              <a:t>foraj cu rachetă</a:t>
            </a:r>
            <a:r>
              <a:rPr lang="ro-RO" dirty="0"/>
              <a:t> datorită formei și funcționării utilajului principal.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75DCC1D8-0162-2F9D-77DF-A14AD6254236}"/>
              </a:ext>
            </a:extLst>
          </p:cNvPr>
          <p:cNvSpPr txBox="1"/>
          <p:nvPr/>
        </p:nvSpPr>
        <p:spPr>
          <a:xfrm>
            <a:off x="612838" y="1705675"/>
            <a:ext cx="67412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b="1" dirty="0">
                <a:solidFill>
                  <a:schemeClr val="tx2"/>
                </a:solidFill>
              </a:rPr>
              <a:t>Principiul de funcționare al forajului orizontal prin percuție</a:t>
            </a:r>
          </a:p>
          <a:p>
            <a:pPr algn="just">
              <a:buFont typeface="+mj-lt"/>
              <a:buAutoNum type="arabicPeriod"/>
            </a:pPr>
            <a:r>
              <a:rPr lang="ro-RO" b="1" dirty="0"/>
              <a:t> Dispozitivul de percuție: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Un utilaj numit </a:t>
            </a:r>
            <a:r>
              <a:rPr lang="ro-RO" b="1" dirty="0"/>
              <a:t>rachetă pneumatică</a:t>
            </a:r>
            <a:r>
              <a:rPr lang="ro-RO" dirty="0"/>
              <a:t> este introdus în sol.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Utilajul funcționează prin mișcări rapide înainte și înapoi, împingându-se prin sol și dislocând materialul din fața sa.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b="1" dirty="0"/>
              <a:t>Funcționează pe bază de aer comprimat.</a:t>
            </a:r>
          </a:p>
          <a:p>
            <a:pPr algn="just">
              <a:buFont typeface="+mj-lt"/>
              <a:buAutoNum type="arabicPeriod"/>
            </a:pPr>
            <a:r>
              <a:rPr lang="ro-RO" b="1" dirty="0"/>
              <a:t> Crearea tunelului: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Utilajul formează un tunel cu un diametru precis, suficient pentru a permite instalarea conductei.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Materialul dislocat este compactat în pereții tunelului, eliminând necesitatea de a scoate pământul.</a:t>
            </a:r>
          </a:p>
          <a:p>
            <a:pPr algn="just">
              <a:buFont typeface="+mj-lt"/>
              <a:buAutoNum type="arabicPeriod"/>
            </a:pPr>
            <a:r>
              <a:rPr lang="ro-RO" b="1" dirty="0"/>
              <a:t> Instalarea conductei: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Conducta este introdusă fie simultan cu avansul utilajului, fie după ce tunelul este complet realizat.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617F996E-6BE7-5680-A50C-B682674D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13" y="1813629"/>
            <a:ext cx="3943878" cy="29907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CasetăText 13">
            <a:extLst>
              <a:ext uri="{FF2B5EF4-FFF2-40B4-BE49-F238E27FC236}">
                <a16:creationId xmlns:a16="http://schemas.microsoft.com/office/drawing/2014/main" id="{1BB7428F-151A-8682-584C-2E0E744A8E6E}"/>
              </a:ext>
            </a:extLst>
          </p:cNvPr>
          <p:cNvSpPr txBox="1"/>
          <p:nvPr/>
        </p:nvSpPr>
        <p:spPr>
          <a:xfrm>
            <a:off x="8018165" y="4922643"/>
            <a:ext cx="2985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11 Rachetă pneumatică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baumaschinentomi.ro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6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A4E29-4BF1-9D1F-5BDB-70765A254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30A40FB3-E86E-ECFB-B9FA-CEB94C9E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12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EADF9094-9D76-952D-DEF8-17CF3A5A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Forajul orizontal prin percuție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BEB52E59-4118-BADF-818D-3A3D2E1D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038952D5-9F6A-C441-1804-329EAFB1A885}"/>
              </a:ext>
            </a:extLst>
          </p:cNvPr>
          <p:cNvSpPr txBox="1"/>
          <p:nvPr/>
        </p:nvSpPr>
        <p:spPr>
          <a:xfrm>
            <a:off x="838200" y="335846"/>
            <a:ext cx="1051560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Etapele realizării forajului orizontal prin percuție</a:t>
            </a:r>
            <a:endParaRPr lang="en-US" b="1" dirty="0">
              <a:solidFill>
                <a:schemeClr val="bg2"/>
              </a:solidFill>
            </a:endParaRPr>
          </a:p>
          <a:p>
            <a:endParaRPr lang="ro-RO" sz="1100" b="1" dirty="0"/>
          </a:p>
          <a:p>
            <a:pPr>
              <a:buFont typeface="+mj-lt"/>
              <a:buAutoNum type="arabicPeriod"/>
            </a:pPr>
            <a:r>
              <a:rPr lang="en-US" b="1" dirty="0"/>
              <a:t> </a:t>
            </a:r>
            <a:r>
              <a:rPr lang="ro-RO" b="1" dirty="0"/>
              <a:t>Pregătirea șantierului: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Se sapă gropi de lansare și de recepție la fiecare capăt al traseului.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Dimensiunile gropilor sunt stabilite în funcție de diametrul conductei și lungimea forajului.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endParaRPr lang="ro-RO" sz="1000" dirty="0"/>
          </a:p>
          <a:p>
            <a:pPr>
              <a:buFont typeface="+mj-lt"/>
              <a:buAutoNum type="arabicPeriod"/>
            </a:pPr>
            <a:r>
              <a:rPr lang="en-US" b="1" dirty="0"/>
              <a:t> </a:t>
            </a:r>
            <a:r>
              <a:rPr lang="ro-RO" b="1" dirty="0"/>
              <a:t>Lansarea utilajului: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Utilajul de percuție este plasat în groapa de lansare și aliniat cu traseul dorit.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Se conectează la o sursă de aer comprimat.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endParaRPr lang="ro-RO" sz="1000" dirty="0"/>
          </a:p>
          <a:p>
            <a:pPr>
              <a:buFont typeface="+mj-lt"/>
              <a:buAutoNum type="arabicPeriod"/>
            </a:pPr>
            <a:r>
              <a:rPr lang="en-US" b="1" dirty="0"/>
              <a:t> </a:t>
            </a:r>
            <a:r>
              <a:rPr lang="ro-RO" b="1" dirty="0"/>
              <a:t>Forajul propriu-zis: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Utilajul avansează prin sol prin mișcări rapide de lovire.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Operatorul monitorizează direcția și adâncimea pentru a asigura precizia.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endParaRPr lang="ro-RO" sz="1000" dirty="0"/>
          </a:p>
          <a:p>
            <a:pPr>
              <a:buFont typeface="+mj-lt"/>
              <a:buAutoNum type="arabicPeriod"/>
            </a:pPr>
            <a:r>
              <a:rPr lang="en-US" b="1" dirty="0"/>
              <a:t> </a:t>
            </a:r>
            <a:r>
              <a:rPr lang="ro-RO" b="1" dirty="0"/>
              <a:t>Introducerea conductei: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Conducta este trasă sau împinsă prin tunelul creat, fie în timpul forajului, fie după finalizarea acestuia.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endParaRPr lang="ro-RO" sz="1000" dirty="0"/>
          </a:p>
          <a:p>
            <a:pPr>
              <a:buFont typeface="+mj-lt"/>
              <a:buAutoNum type="arabicPeriod"/>
            </a:pPr>
            <a:r>
              <a:rPr lang="en-US" b="1" dirty="0"/>
              <a:t> </a:t>
            </a:r>
            <a:r>
              <a:rPr lang="ro-RO" b="1" dirty="0"/>
              <a:t>Finalizarea: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Gropile de lansare și recepție sunt umplute și compactate.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Se verifică integritatea și poziționarea conductei.</a:t>
            </a:r>
          </a:p>
        </p:txBody>
      </p:sp>
    </p:spTree>
    <p:extLst>
      <p:ext uri="{BB962C8B-B14F-4D97-AF65-F5344CB8AC3E}">
        <p14:creationId xmlns:p14="http://schemas.microsoft.com/office/powerpoint/2010/main" val="28927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330-1C1D-79A9-4AB3-4F323F8A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36B18BA5-1198-1FC9-4A50-7154F002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13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7CE54046-4455-B22E-8B54-A0BD2A3F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Forajul orizontal prin percuție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253DBD45-9A9C-871D-5179-BA784CDA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87183852-C57E-8D41-DC48-40D6C2E4A54D}"/>
              </a:ext>
            </a:extLst>
          </p:cNvPr>
          <p:cNvSpPr txBox="1"/>
          <p:nvPr/>
        </p:nvSpPr>
        <p:spPr>
          <a:xfrm>
            <a:off x="3307416" y="5835879"/>
            <a:ext cx="5577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2  Forajul orizontal prin percuție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4" name="Media online 3" title="How Missile (Mole) Boring Works">
            <a:hlinkClick r:id="" action="ppaction://media"/>
            <a:extLst>
              <a:ext uri="{FF2B5EF4-FFF2-40B4-BE49-F238E27FC236}">
                <a16:creationId xmlns:a16="http://schemas.microsoft.com/office/drawing/2014/main" id="{E1F1F394-E216-73A9-D251-E1FDBF791E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447550" y="497307"/>
            <a:ext cx="9478800" cy="53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C1DE-A1BA-BCE1-0F2C-3A9BE6DA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AB9D62E4-C476-A6D5-09E4-8C0DCE65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14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CBAADF4B-B6ED-4A9A-1CE0-DA177A8D5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Forajul orizontal prin percuție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0BCE37E6-A0B2-4F15-2D34-C1C10872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1C5BFC39-BD4A-D14B-46AE-928950A0F301}"/>
              </a:ext>
            </a:extLst>
          </p:cNvPr>
          <p:cNvSpPr txBox="1"/>
          <p:nvPr/>
        </p:nvSpPr>
        <p:spPr>
          <a:xfrm>
            <a:off x="778642" y="523859"/>
            <a:ext cx="1057515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B050"/>
                </a:solidFill>
              </a:rPr>
              <a:t>Avantajele forajului orizontal prin percuție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ro-RO" b="1" dirty="0"/>
              <a:t>Costuri mai mici:</a:t>
            </a:r>
            <a:r>
              <a:rPr lang="ro-RO" dirty="0"/>
              <a:t> Comparativ cu forajul dirijat, este mai accesibil din punct de vedere al costurilor.</a:t>
            </a:r>
          </a:p>
          <a:p>
            <a:pPr algn="just">
              <a:spcAft>
                <a:spcPts val="600"/>
              </a:spcAft>
              <a:buFont typeface="+mj-lt"/>
              <a:buAutoNum type="arabicPeriod"/>
            </a:pPr>
            <a:r>
              <a:rPr lang="ro-RO" b="1" dirty="0"/>
              <a:t>Rapiditate:</a:t>
            </a:r>
            <a:r>
              <a:rPr lang="ro-RO" dirty="0"/>
              <a:t> Ideal pentru traversări scurte (până la 50 m).</a:t>
            </a:r>
          </a:p>
          <a:p>
            <a:pPr algn="just">
              <a:spcAft>
                <a:spcPts val="600"/>
              </a:spcAft>
              <a:buFont typeface="+mj-lt"/>
              <a:buAutoNum type="arabicPeriod"/>
            </a:pPr>
            <a:r>
              <a:rPr lang="ro-RO" b="1" dirty="0"/>
              <a:t>Minim invaziv:</a:t>
            </a:r>
            <a:r>
              <a:rPr lang="ro-RO" dirty="0"/>
              <a:t> Evită săpătura deschisă, fiind potrivit pentru traversări sub drumuri, trotuare, căi ferate.</a:t>
            </a:r>
          </a:p>
          <a:p>
            <a:pPr algn="just">
              <a:spcAft>
                <a:spcPts val="600"/>
              </a:spcAft>
              <a:buFont typeface="+mj-lt"/>
              <a:buAutoNum type="arabicPeriod"/>
            </a:pPr>
            <a:r>
              <a:rPr lang="ro-RO" b="1" dirty="0"/>
              <a:t>Utilizare simplă:</a:t>
            </a:r>
            <a:r>
              <a:rPr lang="ro-RO" dirty="0"/>
              <a:t> Echipamentele sunt compacte și ușor de transportat.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393E5DE7-9CA5-1B55-62A8-66098E06A963}"/>
              </a:ext>
            </a:extLst>
          </p:cNvPr>
          <p:cNvSpPr txBox="1"/>
          <p:nvPr/>
        </p:nvSpPr>
        <p:spPr>
          <a:xfrm>
            <a:off x="778641" y="2265460"/>
            <a:ext cx="9960695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Limitări ale forajului prin percuție</a:t>
            </a:r>
          </a:p>
          <a:p>
            <a:pPr algn="just">
              <a:spcAft>
                <a:spcPts val="600"/>
              </a:spcAft>
              <a:buFont typeface="+mj-lt"/>
              <a:buAutoNum type="arabicPeriod"/>
            </a:pPr>
            <a:r>
              <a:rPr lang="ro-RO" b="1" dirty="0"/>
              <a:t>Lungimi limitate:</a:t>
            </a:r>
            <a:r>
              <a:rPr lang="ro-RO" dirty="0"/>
              <a:t> Eficient pentru trasee scurte (până la 50 m, în funcție de sol).</a:t>
            </a:r>
          </a:p>
          <a:p>
            <a:pPr algn="just">
              <a:spcAft>
                <a:spcPts val="600"/>
              </a:spcAft>
              <a:buFont typeface="+mj-lt"/>
              <a:buAutoNum type="arabicPeriod"/>
            </a:pPr>
            <a:r>
              <a:rPr lang="ro-RO" b="1" dirty="0"/>
              <a:t>Tipul de sol:</a:t>
            </a:r>
            <a:r>
              <a:rPr lang="ro-RO" dirty="0"/>
              <a:t> Nu este potrivit pentru soluri foarte dure sau cu multe pietre mari.</a:t>
            </a:r>
          </a:p>
          <a:p>
            <a:pPr algn="just">
              <a:spcAft>
                <a:spcPts val="600"/>
              </a:spcAft>
              <a:buFont typeface="+mj-lt"/>
              <a:buAutoNum type="arabicPeriod"/>
            </a:pPr>
            <a:r>
              <a:rPr lang="ro-RO" b="1" dirty="0"/>
              <a:t>Precizie mai scăzută:</a:t>
            </a:r>
            <a:r>
              <a:rPr lang="ro-RO" dirty="0"/>
              <a:t> Direcția este mai greu de ajustat comparativ cu forajul </a:t>
            </a:r>
            <a:r>
              <a:rPr lang="en-US" dirty="0" err="1"/>
              <a:t>orizontal</a:t>
            </a:r>
            <a:r>
              <a:rPr lang="en-US" dirty="0"/>
              <a:t> </a:t>
            </a:r>
            <a:r>
              <a:rPr lang="ro-RO" dirty="0"/>
              <a:t>dirijat.</a:t>
            </a:r>
          </a:p>
          <a:p>
            <a:pPr algn="just">
              <a:spcAft>
                <a:spcPts val="600"/>
              </a:spcAft>
              <a:buFont typeface="+mj-lt"/>
              <a:buAutoNum type="arabicPeriod"/>
            </a:pPr>
            <a:r>
              <a:rPr lang="ro-RO" b="1" dirty="0"/>
              <a:t>Dimensiuni limitate ale conductei:</a:t>
            </a:r>
            <a:r>
              <a:rPr lang="ro-RO" dirty="0"/>
              <a:t> Este utilizat în general pentru conducte de dimensiuni mici și medii (50-400 mm).</a:t>
            </a: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1E52578C-FEA3-C56E-1FD9-FE6771C14FA2}"/>
              </a:ext>
            </a:extLst>
          </p:cNvPr>
          <p:cNvSpPr txBox="1"/>
          <p:nvPr/>
        </p:nvSpPr>
        <p:spPr>
          <a:xfrm>
            <a:off x="778642" y="4284061"/>
            <a:ext cx="10575156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70C0"/>
                </a:solidFill>
              </a:rPr>
              <a:t>Aplicații ale forajului orizontal prin percuție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ro-RO" b="1" dirty="0"/>
              <a:t>Traversarea drumurilor și trotuarelor:</a:t>
            </a:r>
            <a:r>
              <a:rPr lang="ro-RO" dirty="0"/>
              <a:t> Fără afectarea traficului.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ro-RO" b="1" dirty="0"/>
              <a:t>Instalarea conductelor de apă, gaz sau telecomunicații.</a:t>
            </a:r>
            <a:endParaRPr lang="ro-RO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ro-RO" b="1" dirty="0"/>
              <a:t>Zone cu acces limitat:</a:t>
            </a:r>
            <a:r>
              <a:rPr lang="ro-RO" dirty="0"/>
              <a:t> Acolo unde metodele tradiționale sunt imposibile sau costisitoare.</a:t>
            </a:r>
          </a:p>
        </p:txBody>
      </p:sp>
    </p:spTree>
    <p:extLst>
      <p:ext uri="{BB962C8B-B14F-4D97-AF65-F5344CB8AC3E}">
        <p14:creationId xmlns:p14="http://schemas.microsoft.com/office/powerpoint/2010/main" val="10468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2317-DD62-25C7-F9FB-26B82F5D9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D2EDA4A6-8713-72E9-68FB-D5958E3E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15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22874F16-25C1-7696-9B6C-C3491D2E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Standarde și reglementări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6AEF995B-18F6-C82B-4410-8B10AD18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6" name="CasetăText 15">
            <a:extLst>
              <a:ext uri="{FF2B5EF4-FFF2-40B4-BE49-F238E27FC236}">
                <a16:creationId xmlns:a16="http://schemas.microsoft.com/office/drawing/2014/main" id="{9181BF17-E642-5C43-49DC-2007C0F16EF4}"/>
              </a:ext>
            </a:extLst>
          </p:cNvPr>
          <p:cNvSpPr txBox="1"/>
          <p:nvPr/>
        </p:nvSpPr>
        <p:spPr>
          <a:xfrm>
            <a:off x="805350" y="335742"/>
            <a:ext cx="1063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Standarde naționale (SR, STAS):</a:t>
            </a:r>
          </a:p>
        </p:txBody>
      </p:sp>
      <p:pic>
        <p:nvPicPr>
          <p:cNvPr id="18" name="Imagine 17">
            <a:extLst>
              <a:ext uri="{FF2B5EF4-FFF2-40B4-BE49-F238E27FC236}">
                <a16:creationId xmlns:a16="http://schemas.microsoft.com/office/drawing/2014/main" id="{950943CC-30F1-2437-057B-186628F1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05" y="1499031"/>
            <a:ext cx="3938389" cy="21986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CasetăText 18">
            <a:extLst>
              <a:ext uri="{FF2B5EF4-FFF2-40B4-BE49-F238E27FC236}">
                <a16:creationId xmlns:a16="http://schemas.microsoft.com/office/drawing/2014/main" id="{A4EDF774-13F6-A3BE-71D2-7F3259233098}"/>
              </a:ext>
            </a:extLst>
          </p:cNvPr>
          <p:cNvSpPr txBox="1"/>
          <p:nvPr/>
        </p:nvSpPr>
        <p:spPr>
          <a:xfrm>
            <a:off x="8174627" y="1859691"/>
            <a:ext cx="17239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12 Subtraversarea drumurilor [Extras STAS 9312-87, pag. 7]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21" name="CasetăText 20">
            <a:extLst>
              <a:ext uri="{FF2B5EF4-FFF2-40B4-BE49-F238E27FC236}">
                <a16:creationId xmlns:a16="http://schemas.microsoft.com/office/drawing/2014/main" id="{FB7663F4-4DCA-5F0F-E0AE-9240B1D6FF3B}"/>
              </a:ext>
            </a:extLst>
          </p:cNvPr>
          <p:cNvSpPr txBox="1"/>
          <p:nvPr/>
        </p:nvSpPr>
        <p:spPr>
          <a:xfrm>
            <a:off x="778643" y="759340"/>
            <a:ext cx="10816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o-RO" b="1" u="none" strike="noStrike" dirty="0">
                <a:solidFill>
                  <a:srgbClr val="5B5B5F"/>
                </a:solidFill>
                <a:effectLst/>
                <a:hlinkClick r:id="rId5"/>
              </a:rPr>
              <a:t>1. SR 7335-6:1998</a:t>
            </a:r>
            <a:r>
              <a:rPr lang="ro-RO" b="1" u="none" strike="noStrike" dirty="0">
                <a:solidFill>
                  <a:srgbClr val="5B5B5F"/>
                </a:solidFill>
                <a:effectLst/>
              </a:rPr>
              <a:t> </a:t>
            </a:r>
            <a:r>
              <a:rPr lang="ro-RO" b="1" i="0" dirty="0">
                <a:solidFill>
                  <a:srgbClr val="8A8A8A"/>
                </a:solidFill>
                <a:effectLst/>
              </a:rPr>
              <a:t>Protecția anticorosivă. Construcții metalice îngropate. Protejarea conductelor la subtraversări de drumuri, căi ferate, ape și la treceri prin cămine</a:t>
            </a:r>
            <a:endParaRPr lang="ro-RO" b="0" i="0" dirty="0">
              <a:solidFill>
                <a:srgbClr val="8A8A8A"/>
              </a:solidFill>
              <a:effectLst/>
            </a:endParaRPr>
          </a:p>
        </p:txBody>
      </p:sp>
      <p:sp>
        <p:nvSpPr>
          <p:cNvPr id="23" name="CasetăText 22">
            <a:extLst>
              <a:ext uri="{FF2B5EF4-FFF2-40B4-BE49-F238E27FC236}">
                <a16:creationId xmlns:a16="http://schemas.microsoft.com/office/drawing/2014/main" id="{87AB6358-428B-DF0A-551C-E8AB561CADC1}"/>
              </a:ext>
            </a:extLst>
          </p:cNvPr>
          <p:cNvSpPr txBox="1"/>
          <p:nvPr/>
        </p:nvSpPr>
        <p:spPr>
          <a:xfrm>
            <a:off x="805350" y="1900938"/>
            <a:ext cx="2956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b="1" strike="noStrike" dirty="0">
                <a:solidFill>
                  <a:srgbClr val="5B5B5F"/>
                </a:solidFill>
                <a:effectLst/>
                <a:hlinkClick r:id="rId6"/>
              </a:rPr>
              <a:t>2. STAS 9312</a:t>
            </a:r>
            <a:r>
              <a:rPr lang="ro-RO" b="1" dirty="0">
                <a:solidFill>
                  <a:srgbClr val="5B5B5F"/>
                </a:solidFill>
                <a:hlinkClick r:id="rId6"/>
              </a:rPr>
              <a:t>-</a:t>
            </a:r>
            <a:r>
              <a:rPr lang="ro-RO" b="1" strike="noStrike" dirty="0">
                <a:solidFill>
                  <a:srgbClr val="5B5B5F"/>
                </a:solidFill>
                <a:effectLst/>
                <a:hlinkClick r:id="rId6"/>
              </a:rPr>
              <a:t>87</a:t>
            </a:r>
            <a:endParaRPr lang="ro-RO" b="1" strike="noStrike" dirty="0">
              <a:solidFill>
                <a:srgbClr val="5B5B5F"/>
              </a:solidFill>
              <a:effectLst/>
            </a:endParaRPr>
          </a:p>
          <a:p>
            <a:pPr algn="just"/>
            <a:r>
              <a:rPr lang="ro-RO" b="1" strike="noStrike" dirty="0">
                <a:solidFill>
                  <a:srgbClr val="5B5B5F"/>
                </a:solidFill>
                <a:effectLst/>
              </a:rPr>
              <a:t> </a:t>
            </a:r>
            <a:r>
              <a:rPr lang="ro-RO" b="1" i="0" dirty="0">
                <a:solidFill>
                  <a:srgbClr val="8A8A8A"/>
                </a:solidFill>
                <a:effectLst/>
              </a:rPr>
              <a:t>Subtraversări de căi ferate </a:t>
            </a:r>
            <a:r>
              <a:rPr lang="ro-RO" b="1" i="0" dirty="0" err="1">
                <a:solidFill>
                  <a:srgbClr val="8A8A8A"/>
                </a:solidFill>
                <a:effectLst/>
              </a:rPr>
              <a:t>şi</a:t>
            </a:r>
            <a:r>
              <a:rPr lang="ro-RO" b="1" i="0" dirty="0">
                <a:solidFill>
                  <a:srgbClr val="8A8A8A"/>
                </a:solidFill>
                <a:effectLst/>
              </a:rPr>
              <a:t> drumuri cu conducte. Prescripții de proiectare</a:t>
            </a:r>
            <a:endParaRPr lang="ro-RO" b="0" i="0" dirty="0">
              <a:solidFill>
                <a:srgbClr val="8A8A8A"/>
              </a:solidFill>
              <a:effectLst/>
            </a:endParaRP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AA1CB25B-4A06-9428-1DF0-747FDFF6A750}"/>
              </a:ext>
            </a:extLst>
          </p:cNvPr>
          <p:cNvSpPr txBox="1"/>
          <p:nvPr/>
        </p:nvSpPr>
        <p:spPr>
          <a:xfrm>
            <a:off x="778643" y="4053800"/>
            <a:ext cx="40893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b="1" u="none" strike="noStrike" dirty="0">
                <a:solidFill>
                  <a:srgbClr val="5B5B5F"/>
                </a:solidFill>
                <a:effectLst/>
                <a:hlinkClick r:id="rId7"/>
              </a:rPr>
              <a:t>3. SR 8591:1997</a:t>
            </a:r>
            <a:endParaRPr lang="ro-RO" b="1" dirty="0">
              <a:solidFill>
                <a:srgbClr val="5B5B5F"/>
              </a:solidFill>
              <a:effectLst/>
            </a:endParaRPr>
          </a:p>
          <a:p>
            <a:pPr algn="just"/>
            <a:r>
              <a:rPr lang="ro-RO" b="1" i="0" dirty="0">
                <a:solidFill>
                  <a:srgbClr val="8A8A8A"/>
                </a:solidFill>
                <a:effectLst/>
              </a:rPr>
              <a:t>Rețele edilitare subterane. Condiții de amplasare</a:t>
            </a:r>
          </a:p>
          <a:p>
            <a:pPr algn="just"/>
            <a:r>
              <a:rPr lang="ro-RO" b="0" i="0" dirty="0">
                <a:effectLst/>
              </a:rPr>
              <a:t>Standardul stabilește condițiile de amplasare în localități a rețelelor edilitare subterane</a:t>
            </a:r>
          </a:p>
        </p:txBody>
      </p:sp>
      <p:pic>
        <p:nvPicPr>
          <p:cNvPr id="27" name="Imagine 26">
            <a:extLst>
              <a:ext uri="{FF2B5EF4-FFF2-40B4-BE49-F238E27FC236}">
                <a16:creationId xmlns:a16="http://schemas.microsoft.com/office/drawing/2014/main" id="{E5306F09-EDF2-7DB4-A495-D60A2F2580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933" b="3814"/>
          <a:stretch/>
        </p:blipFill>
        <p:spPr>
          <a:xfrm>
            <a:off x="5174940" y="3957921"/>
            <a:ext cx="4089600" cy="2191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CasetăText 27">
            <a:extLst>
              <a:ext uri="{FF2B5EF4-FFF2-40B4-BE49-F238E27FC236}">
                <a16:creationId xmlns:a16="http://schemas.microsoft.com/office/drawing/2014/main" id="{C35137F6-D32B-5439-B8FC-70D1019A2F07}"/>
              </a:ext>
            </a:extLst>
          </p:cNvPr>
          <p:cNvSpPr txBox="1"/>
          <p:nvPr/>
        </p:nvSpPr>
        <p:spPr>
          <a:xfrm>
            <a:off x="9299227" y="4453419"/>
            <a:ext cx="2428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13 Amplasarea rețelelor edilitare subterane [Extras SR 8591:1997, pag. 2]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D168-5A23-2A48-E2AF-A3D7CCEA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79109B85-A905-8BAA-3759-B528F390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16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5C93B056-6B8A-9228-5FA2-3ECEFA79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Standarde și reglementări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F33384B6-7107-7E7A-2114-4D873FC3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6" name="CasetăText 15">
            <a:extLst>
              <a:ext uri="{FF2B5EF4-FFF2-40B4-BE49-F238E27FC236}">
                <a16:creationId xmlns:a16="http://schemas.microsoft.com/office/drawing/2014/main" id="{0C940254-ECEE-E965-A58C-F01CC2BBA7AF}"/>
              </a:ext>
            </a:extLst>
          </p:cNvPr>
          <p:cNvSpPr txBox="1"/>
          <p:nvPr/>
        </p:nvSpPr>
        <p:spPr>
          <a:xfrm>
            <a:off x="719086" y="476256"/>
            <a:ext cx="1063471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Standardele Europene (EN):</a:t>
            </a:r>
          </a:p>
          <a:p>
            <a:pPr algn="l"/>
            <a:r>
              <a:rPr lang="ro-RO" b="1" u="none" strike="noStrike" dirty="0">
                <a:solidFill>
                  <a:srgbClr val="5B5B5F"/>
                </a:solidFill>
                <a:effectLst/>
                <a:hlinkClick r:id="rId3"/>
              </a:rPr>
              <a:t>SR EN 12889:2022</a:t>
            </a:r>
            <a:endParaRPr lang="ro-RO" b="1" dirty="0">
              <a:solidFill>
                <a:srgbClr val="5B5B5F"/>
              </a:solidFill>
              <a:effectLst/>
            </a:endParaRPr>
          </a:p>
          <a:p>
            <a:pPr algn="l"/>
            <a:r>
              <a:rPr lang="ro-RO" b="1" i="0" dirty="0">
                <a:solidFill>
                  <a:srgbClr val="8A8A8A"/>
                </a:solidFill>
                <a:effectLst/>
              </a:rPr>
              <a:t>Execuția fără tranșee și încercarea racordurilor și rețelelor de canalizare</a:t>
            </a:r>
            <a:endParaRPr lang="ro-RO" b="0" i="0" dirty="0">
              <a:solidFill>
                <a:srgbClr val="8A8A8A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Acest standard specifică cerințele pentru construcția fără șanțuri și testarea sistemelor de drenaj și canalizare, incluzând metode precum forajul orizontal dirijat și percuția.</a:t>
            </a:r>
          </a:p>
          <a:p>
            <a:pPr algn="l"/>
            <a:r>
              <a:rPr lang="ro-RO" b="1" u="sng" dirty="0">
                <a:solidFill>
                  <a:srgbClr val="5B5B5F"/>
                </a:solidFill>
                <a:effectLst/>
                <a:hlinkClick r:id="rId4"/>
              </a:rPr>
              <a:t>SR EN 14457:2004</a:t>
            </a:r>
            <a:endParaRPr lang="ro-RO" b="1" dirty="0">
              <a:solidFill>
                <a:srgbClr val="5B5B5F"/>
              </a:solidFill>
              <a:effectLst/>
            </a:endParaRPr>
          </a:p>
          <a:p>
            <a:pPr algn="l"/>
            <a:r>
              <a:rPr lang="ro-RO" b="1" i="0" dirty="0">
                <a:solidFill>
                  <a:srgbClr val="8A8A8A"/>
                </a:solidFill>
                <a:effectLst/>
              </a:rPr>
              <a:t>Cerințe generale pentru componentele utilizate la execuția fără tranșee a rețelelor de canalizare</a:t>
            </a:r>
            <a:endParaRPr lang="ro-RO" b="0" i="0" dirty="0">
              <a:solidFill>
                <a:srgbClr val="8A8A8A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Detaliază cerințele pentru aplicarea tehnicilor de </a:t>
            </a:r>
            <a:r>
              <a:rPr lang="ro-RO" dirty="0" err="1"/>
              <a:t>microtunelare</a:t>
            </a:r>
            <a:r>
              <a:rPr lang="ro-RO" dirty="0"/>
              <a:t> și împingere a conductelor, relevante pentru forajul orizontal dirijat.</a:t>
            </a:r>
          </a:p>
          <a:p>
            <a:pPr marL="742950" lvl="1" indent="-285750">
              <a:buFont typeface="+mj-lt"/>
              <a:buAutoNum type="arabicPeriod"/>
            </a:pPr>
            <a:endParaRPr lang="ro-RO" dirty="0"/>
          </a:p>
          <a:p>
            <a:r>
              <a:rPr lang="ro-RO" b="1" dirty="0">
                <a:solidFill>
                  <a:schemeClr val="bg2"/>
                </a:solidFill>
              </a:rPr>
              <a:t>Standardele Internaționale (ISO):</a:t>
            </a:r>
          </a:p>
          <a:p>
            <a:pPr>
              <a:buFont typeface="+mj-lt"/>
              <a:buAutoNum type="arabicPeriod"/>
            </a:pPr>
            <a:r>
              <a:rPr lang="ro-RO" b="1" dirty="0">
                <a:solidFill>
                  <a:schemeClr val="tx2"/>
                </a:solidFill>
              </a:rPr>
              <a:t>ISO 11295:2017</a:t>
            </a:r>
            <a:r>
              <a:rPr lang="ro-RO" dirty="0">
                <a:solidFill>
                  <a:schemeClr val="tx2"/>
                </a:solidFill>
              </a:rPr>
              <a:t> – </a:t>
            </a:r>
            <a:r>
              <a:rPr lang="ro-RO" i="1" dirty="0">
                <a:solidFill>
                  <a:schemeClr val="tx2"/>
                </a:solidFill>
              </a:rPr>
              <a:t>"</a:t>
            </a:r>
            <a:r>
              <a:rPr lang="ro-RO" i="1" dirty="0" err="1">
                <a:solidFill>
                  <a:schemeClr val="tx2"/>
                </a:solidFill>
              </a:rPr>
              <a:t>Classification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and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information</a:t>
            </a:r>
            <a:r>
              <a:rPr lang="ro-RO" i="1" dirty="0">
                <a:solidFill>
                  <a:schemeClr val="tx2"/>
                </a:solidFill>
              </a:rPr>
              <a:t> on design </a:t>
            </a:r>
            <a:r>
              <a:rPr lang="ro-RO" i="1" dirty="0" err="1">
                <a:solidFill>
                  <a:schemeClr val="tx2"/>
                </a:solidFill>
              </a:rPr>
              <a:t>and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applications</a:t>
            </a:r>
            <a:r>
              <a:rPr lang="ro-RO" i="1" dirty="0">
                <a:solidFill>
                  <a:schemeClr val="tx2"/>
                </a:solidFill>
              </a:rPr>
              <a:t> of </a:t>
            </a:r>
            <a:r>
              <a:rPr lang="ro-RO" i="1" dirty="0" err="1">
                <a:solidFill>
                  <a:schemeClr val="tx2"/>
                </a:solidFill>
              </a:rPr>
              <a:t>plastics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piping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systems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used</a:t>
            </a:r>
            <a:r>
              <a:rPr lang="ro-RO" i="1" dirty="0">
                <a:solidFill>
                  <a:schemeClr val="tx2"/>
                </a:solidFill>
              </a:rPr>
              <a:t> for </a:t>
            </a:r>
            <a:r>
              <a:rPr lang="ro-RO" i="1" dirty="0" err="1">
                <a:solidFill>
                  <a:schemeClr val="tx2"/>
                </a:solidFill>
              </a:rPr>
              <a:t>renovation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and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replacement</a:t>
            </a:r>
            <a:r>
              <a:rPr lang="ro-RO" i="1" dirty="0">
                <a:solidFill>
                  <a:schemeClr val="tx2"/>
                </a:solidFill>
              </a:rPr>
              <a:t>"</a:t>
            </a:r>
            <a:endParaRPr lang="ro-RO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Oferă clasificări și informații privind proiectarea și aplicarea sistemelor de conducte din plastic utilizate în renovare și înlocuire, incluzând metode </a:t>
            </a:r>
            <a:r>
              <a:rPr lang="ro-RO" dirty="0" err="1"/>
              <a:t>trenchless</a:t>
            </a:r>
            <a:r>
              <a:rPr lang="ro-RO" dirty="0"/>
              <a:t>.</a:t>
            </a:r>
          </a:p>
          <a:p>
            <a:pPr>
              <a:buFont typeface="+mj-lt"/>
              <a:buAutoNum type="arabicPeriod"/>
            </a:pPr>
            <a:r>
              <a:rPr lang="ro-RO" b="1" dirty="0">
                <a:solidFill>
                  <a:schemeClr val="tx2"/>
                </a:solidFill>
              </a:rPr>
              <a:t>ISO 21225-1:2018</a:t>
            </a:r>
            <a:r>
              <a:rPr lang="ro-RO" dirty="0">
                <a:solidFill>
                  <a:schemeClr val="tx2"/>
                </a:solidFill>
              </a:rPr>
              <a:t> – </a:t>
            </a:r>
            <a:r>
              <a:rPr lang="ro-RO" i="1" dirty="0">
                <a:solidFill>
                  <a:schemeClr val="tx2"/>
                </a:solidFill>
              </a:rPr>
              <a:t>"</a:t>
            </a:r>
            <a:r>
              <a:rPr lang="ro-RO" i="1" dirty="0" err="1">
                <a:solidFill>
                  <a:schemeClr val="tx2"/>
                </a:solidFill>
              </a:rPr>
              <a:t>Plastics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piping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systems</a:t>
            </a:r>
            <a:r>
              <a:rPr lang="ro-RO" i="1" dirty="0">
                <a:solidFill>
                  <a:schemeClr val="tx2"/>
                </a:solidFill>
              </a:rPr>
              <a:t> for </a:t>
            </a:r>
            <a:r>
              <a:rPr lang="ro-RO" i="1" dirty="0" err="1">
                <a:solidFill>
                  <a:schemeClr val="tx2"/>
                </a:solidFill>
              </a:rPr>
              <a:t>the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trenchless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replacement</a:t>
            </a:r>
            <a:r>
              <a:rPr lang="ro-RO" i="1" dirty="0">
                <a:solidFill>
                  <a:schemeClr val="tx2"/>
                </a:solidFill>
              </a:rPr>
              <a:t> of underground </a:t>
            </a:r>
            <a:r>
              <a:rPr lang="ro-RO" i="1" dirty="0" err="1">
                <a:solidFill>
                  <a:schemeClr val="tx2"/>
                </a:solidFill>
              </a:rPr>
              <a:t>pipeline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networks</a:t>
            </a:r>
            <a:r>
              <a:rPr lang="ro-RO" i="1" dirty="0">
                <a:solidFill>
                  <a:schemeClr val="tx2"/>
                </a:solidFill>
              </a:rPr>
              <a:t> - Part 1: </a:t>
            </a:r>
            <a:r>
              <a:rPr lang="ro-RO" i="1" dirty="0" err="1">
                <a:solidFill>
                  <a:schemeClr val="tx2"/>
                </a:solidFill>
              </a:rPr>
              <a:t>Replacement</a:t>
            </a:r>
            <a:r>
              <a:rPr lang="ro-RO" i="1" dirty="0">
                <a:solidFill>
                  <a:schemeClr val="tx2"/>
                </a:solidFill>
              </a:rPr>
              <a:t> on </a:t>
            </a:r>
            <a:r>
              <a:rPr lang="ro-RO" i="1" dirty="0" err="1">
                <a:solidFill>
                  <a:schemeClr val="tx2"/>
                </a:solidFill>
              </a:rPr>
              <a:t>the</a:t>
            </a:r>
            <a:r>
              <a:rPr lang="ro-RO" i="1" dirty="0">
                <a:solidFill>
                  <a:schemeClr val="tx2"/>
                </a:solidFill>
              </a:rPr>
              <a:t> line of </a:t>
            </a:r>
            <a:r>
              <a:rPr lang="ro-RO" i="1" dirty="0" err="1">
                <a:solidFill>
                  <a:schemeClr val="tx2"/>
                </a:solidFill>
              </a:rPr>
              <a:t>the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existing</a:t>
            </a:r>
            <a:r>
              <a:rPr lang="ro-RO" i="1" dirty="0">
                <a:solidFill>
                  <a:schemeClr val="tx2"/>
                </a:solidFill>
              </a:rPr>
              <a:t> </a:t>
            </a:r>
            <a:r>
              <a:rPr lang="ro-RO" i="1" dirty="0" err="1">
                <a:solidFill>
                  <a:schemeClr val="tx2"/>
                </a:solidFill>
              </a:rPr>
              <a:t>pipeline</a:t>
            </a:r>
            <a:r>
              <a:rPr lang="ro-RO" i="1" dirty="0">
                <a:solidFill>
                  <a:schemeClr val="tx2"/>
                </a:solidFill>
              </a:rPr>
              <a:t>"</a:t>
            </a:r>
            <a:endParaRPr lang="ro-RO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Se concentrează pe sistemele de conducte din plastic pentru înlocuirea </a:t>
            </a:r>
            <a:r>
              <a:rPr lang="ro-RO" dirty="0" err="1"/>
              <a:t>trenchless</a:t>
            </a:r>
            <a:r>
              <a:rPr lang="ro-RO" dirty="0"/>
              <a:t> a rețelelor de conducte subterane existente.</a:t>
            </a:r>
          </a:p>
        </p:txBody>
      </p:sp>
    </p:spTree>
    <p:extLst>
      <p:ext uri="{BB962C8B-B14F-4D97-AF65-F5344CB8AC3E}">
        <p14:creationId xmlns:p14="http://schemas.microsoft.com/office/powerpoint/2010/main" val="307040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0ABB-BFAD-FE89-9C42-B9B93A16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76470A3E-E67B-567F-F2C4-431351C2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17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0531336A-58AE-2328-8CC5-ED019E8C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Tehnologii de reabilitare fără săpătură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82D8758A-1B0C-167E-538B-FD47595B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0B074D0B-9446-AAE9-8B06-E3B607178018}"/>
              </a:ext>
            </a:extLst>
          </p:cNvPr>
          <p:cNvSpPr txBox="1"/>
          <p:nvPr/>
        </p:nvSpPr>
        <p:spPr>
          <a:xfrm>
            <a:off x="778643" y="357314"/>
            <a:ext cx="10575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Pe lângă forajul orizontal dirijat și forajul orizontal prin percuție, există și </a:t>
            </a:r>
            <a:r>
              <a:rPr lang="ro-RO" u="sng" dirty="0"/>
              <a:t>alte tehnologii </a:t>
            </a:r>
            <a:r>
              <a:rPr lang="ro-RO" b="1" u="sng" dirty="0"/>
              <a:t>fără săpătură</a:t>
            </a:r>
            <a:r>
              <a:rPr lang="ro-RO" dirty="0"/>
              <a:t> (No-Dig) utilizate pentru </a:t>
            </a:r>
            <a:r>
              <a:rPr lang="ro-RO" b="1" u="sng" dirty="0"/>
              <a:t>reabilitarea conductelor exterioare existente</a:t>
            </a:r>
            <a:r>
              <a:rPr lang="ro-RO" dirty="0"/>
              <a:t>.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840DD1CB-BF41-1498-331D-5C1958BC76C5}"/>
              </a:ext>
            </a:extLst>
          </p:cNvPr>
          <p:cNvSpPr txBox="1"/>
          <p:nvPr/>
        </p:nvSpPr>
        <p:spPr>
          <a:xfrm>
            <a:off x="778643" y="1075914"/>
            <a:ext cx="356962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IV. Căptușirea/cămășuirea cu tub flexibil (CIPP - </a:t>
            </a:r>
            <a:r>
              <a:rPr lang="ro-RO" b="1" dirty="0" err="1">
                <a:solidFill>
                  <a:schemeClr val="bg2"/>
                </a:solidFill>
              </a:rPr>
              <a:t>Cured</a:t>
            </a:r>
            <a:r>
              <a:rPr lang="ro-RO" b="1" dirty="0">
                <a:solidFill>
                  <a:schemeClr val="bg2"/>
                </a:solidFill>
              </a:rPr>
              <a:t>-In-Place Pipe)</a:t>
            </a:r>
          </a:p>
          <a:p>
            <a:pPr algn="just"/>
            <a:r>
              <a:rPr lang="ro-RO" dirty="0"/>
              <a:t>Această metodă implică introducerea unui tub flexibil impregnat cu rășină în conducta existentă deteriorată. Tubul este apoi expandat și întărit (prin abur, apă caldă sau radiații UV), formând o nouă conductă în interiorul celei vechi.</a:t>
            </a:r>
          </a:p>
          <a:p>
            <a:pPr algn="just"/>
            <a:r>
              <a:rPr lang="ro-RO" b="1" dirty="0"/>
              <a:t>Avantaje:</a:t>
            </a:r>
            <a:endParaRPr lang="ro-RO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Reabilitarea conductelor fără excavări majore.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Reducerea timpului de intervenție și a costurilor asociate.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Minimizarea impactului asupra mediului și a traficului.</a:t>
            </a:r>
          </a:p>
        </p:txBody>
      </p:sp>
      <p:pic>
        <p:nvPicPr>
          <p:cNvPr id="13" name="Media online 12" title="How Does Cured in Place Pipe (CIPP) Lining Work?">
            <a:hlinkClick r:id="" action="ppaction://media"/>
            <a:extLst>
              <a:ext uri="{FF2B5EF4-FFF2-40B4-BE49-F238E27FC236}">
                <a16:creationId xmlns:a16="http://schemas.microsoft.com/office/drawing/2014/main" id="{6728235F-A2D5-542B-C0C0-BF54B3AB9E8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23362" y="1358290"/>
            <a:ext cx="7254069" cy="4095345"/>
          </a:xfrm>
          <a:prstGeom prst="rect">
            <a:avLst/>
          </a:prstGeom>
        </p:spPr>
      </p:pic>
      <p:sp>
        <p:nvSpPr>
          <p:cNvPr id="14" name="CasetăText 13">
            <a:extLst>
              <a:ext uri="{FF2B5EF4-FFF2-40B4-BE49-F238E27FC236}">
                <a16:creationId xmlns:a16="http://schemas.microsoft.com/office/drawing/2014/main" id="{06EB9C5A-AC33-6C09-6DFD-2B4DA73C1AB3}"/>
              </a:ext>
            </a:extLst>
          </p:cNvPr>
          <p:cNvSpPr txBox="1"/>
          <p:nvPr/>
        </p:nvSpPr>
        <p:spPr>
          <a:xfrm>
            <a:off x="5361812" y="5507896"/>
            <a:ext cx="5577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3  Căptușirea cu tub flexibil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0ABB-BFAD-FE89-9C42-B9B93A16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76470A3E-E67B-567F-F2C4-431351C2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18</a:t>
            </a:fld>
            <a:endParaRPr lang="ro-RO" dirty="0"/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82D8758A-1B0C-167E-538B-FD47595B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06EB9C5A-AC33-6C09-6DFD-2B4DA73C1AB3}"/>
              </a:ext>
            </a:extLst>
          </p:cNvPr>
          <p:cNvSpPr txBox="1"/>
          <p:nvPr/>
        </p:nvSpPr>
        <p:spPr>
          <a:xfrm>
            <a:off x="5230252" y="5186455"/>
            <a:ext cx="5577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4  Spargerea și înlocuirea conductelor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F4A749C1-03C5-2B08-B2E3-05559CF032F7}"/>
              </a:ext>
            </a:extLst>
          </p:cNvPr>
          <p:cNvSpPr txBox="1"/>
          <p:nvPr/>
        </p:nvSpPr>
        <p:spPr>
          <a:xfrm>
            <a:off x="439384" y="482261"/>
            <a:ext cx="373378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V. Spargerea și înlocuirea conductelor (Pipe </a:t>
            </a:r>
            <a:r>
              <a:rPr lang="ro-RO" b="1" dirty="0" err="1">
                <a:solidFill>
                  <a:schemeClr val="bg2"/>
                </a:solidFill>
              </a:rPr>
              <a:t>Bursting</a:t>
            </a:r>
            <a:r>
              <a:rPr lang="ro-RO" b="1" dirty="0">
                <a:solidFill>
                  <a:schemeClr val="bg2"/>
                </a:solidFill>
              </a:rPr>
              <a:t>)</a:t>
            </a:r>
          </a:p>
          <a:p>
            <a:pPr algn="just"/>
            <a:r>
              <a:rPr lang="ro-RO" dirty="0"/>
              <a:t>Această tehnologie permite înlocuirea conductelor vechi prin spargerea lor și introducerea simultană a unor conducte noi. Un cap de spargere este tras prin conducta existentă, fragmentând-o, în timp ce conducta nouă este trasă în urma sa.</a:t>
            </a:r>
          </a:p>
          <a:p>
            <a:pPr algn="just"/>
            <a:r>
              <a:rPr lang="ro-RO" b="1" dirty="0"/>
              <a:t>Avantaje:</a:t>
            </a:r>
            <a:endParaRPr lang="ro-RO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Permite înlocuirea conductelor fără săpături deschise extensive.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Posibilitatea de a instala conducte </a:t>
            </a:r>
            <a:r>
              <a:rPr lang="ro-RO" b="1" u="sng" dirty="0"/>
              <a:t>cu diametru mai mare</a:t>
            </a:r>
            <a:r>
              <a:rPr lang="ro-RO" b="1" dirty="0"/>
              <a:t> decât cele existente.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Reducerea perturbărilor în zonele urbane dens populate.</a:t>
            </a:r>
          </a:p>
        </p:txBody>
      </p:sp>
      <p:pic>
        <p:nvPicPr>
          <p:cNvPr id="6" name="Media online 5" title="pipe bursting (how it works)">
            <a:hlinkClick r:id="" action="ppaction://media"/>
            <a:extLst>
              <a:ext uri="{FF2B5EF4-FFF2-40B4-BE49-F238E27FC236}">
                <a16:creationId xmlns:a16="http://schemas.microsoft.com/office/drawing/2014/main" id="{2440C2E9-2415-1150-DEC2-76CB2A424C9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295254" y="930407"/>
            <a:ext cx="7457362" cy="4210115"/>
          </a:xfrm>
          <a:prstGeom prst="rect">
            <a:avLst/>
          </a:prstGeom>
        </p:spPr>
      </p:pic>
      <p:sp>
        <p:nvSpPr>
          <p:cNvPr id="4" name="Substituent subsol 6">
            <a:extLst>
              <a:ext uri="{FF2B5EF4-FFF2-40B4-BE49-F238E27FC236}">
                <a16:creationId xmlns:a16="http://schemas.microsoft.com/office/drawing/2014/main" id="{B3F2D85A-4E7F-034F-2117-ECDF1B78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Tehnologii de reabilitare fără săpătură</a:t>
            </a:r>
          </a:p>
        </p:txBody>
      </p:sp>
    </p:spTree>
    <p:extLst>
      <p:ext uri="{BB962C8B-B14F-4D97-AF65-F5344CB8AC3E}">
        <p14:creationId xmlns:p14="http://schemas.microsoft.com/office/powerpoint/2010/main" val="35520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0ABB-BFAD-FE89-9C42-B9B93A16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76470A3E-E67B-567F-F2C4-431351C2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19</a:t>
            </a:fld>
            <a:endParaRPr lang="ro-RO" dirty="0"/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82D8758A-1B0C-167E-538B-FD47595B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06EB9C5A-AC33-6C09-6DFD-2B4DA73C1AB3}"/>
              </a:ext>
            </a:extLst>
          </p:cNvPr>
          <p:cNvSpPr txBox="1"/>
          <p:nvPr/>
        </p:nvSpPr>
        <p:spPr>
          <a:xfrm>
            <a:off x="5368860" y="5386025"/>
            <a:ext cx="5577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5  Reabilitarea secțională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F5585BC9-C553-EE9C-757C-B0765A3DDAC4}"/>
              </a:ext>
            </a:extLst>
          </p:cNvPr>
          <p:cNvSpPr txBox="1"/>
          <p:nvPr/>
        </p:nvSpPr>
        <p:spPr>
          <a:xfrm>
            <a:off x="478794" y="1136239"/>
            <a:ext cx="38602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VI. Reabilitarea secțională (</a:t>
            </a:r>
            <a:r>
              <a:rPr lang="ro-RO" b="1" dirty="0" err="1">
                <a:solidFill>
                  <a:schemeClr val="bg2"/>
                </a:solidFill>
              </a:rPr>
              <a:t>Short</a:t>
            </a:r>
            <a:r>
              <a:rPr lang="ro-RO" b="1" dirty="0">
                <a:solidFill>
                  <a:schemeClr val="bg2"/>
                </a:solidFill>
              </a:rPr>
              <a:t> </a:t>
            </a:r>
            <a:r>
              <a:rPr lang="ro-RO" b="1" dirty="0" err="1">
                <a:solidFill>
                  <a:schemeClr val="bg2"/>
                </a:solidFill>
              </a:rPr>
              <a:t>Liner</a:t>
            </a:r>
            <a:r>
              <a:rPr lang="ro-RO" b="1" dirty="0">
                <a:solidFill>
                  <a:schemeClr val="bg2"/>
                </a:solidFill>
              </a:rPr>
              <a:t>)</a:t>
            </a:r>
          </a:p>
          <a:p>
            <a:pPr algn="just"/>
            <a:r>
              <a:rPr lang="ro-RO" dirty="0"/>
              <a:t>Această metodă este utilizată pentru </a:t>
            </a:r>
            <a:r>
              <a:rPr lang="ro-RO" u="sng" dirty="0"/>
              <a:t>repararea localizată</a:t>
            </a:r>
            <a:r>
              <a:rPr lang="ro-RO" dirty="0"/>
              <a:t> a secțiunilor defecte ale conductelor. Un segment scurt de material compozit este introdus și poziționat la locul defectului, apoi întărit pentru a crea o etanșare durabilă.</a:t>
            </a:r>
          </a:p>
          <a:p>
            <a:pPr algn="just"/>
            <a:r>
              <a:rPr lang="ro-RO" b="1" dirty="0"/>
              <a:t>Avantaje:</a:t>
            </a:r>
            <a:endParaRPr lang="ro-RO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u="sng" dirty="0"/>
              <a:t>Ideală pentru reparații punctuale</a:t>
            </a:r>
            <a:r>
              <a:rPr lang="ro-RO" dirty="0"/>
              <a:t> fără necesitatea reabilitării întregii conducte.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Intervenție rapidă și costuri reduse.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Minimizarea întreruperilor serviciilor.</a:t>
            </a:r>
          </a:p>
        </p:txBody>
      </p:sp>
      <p:pic>
        <p:nvPicPr>
          <p:cNvPr id="11" name="Media online 10" title="QUICK-LOCK Liner End Sleeve - Pipeline Rehabilitation">
            <a:hlinkClick r:id="" action="ppaction://media"/>
            <a:extLst>
              <a:ext uri="{FF2B5EF4-FFF2-40B4-BE49-F238E27FC236}">
                <a16:creationId xmlns:a16="http://schemas.microsoft.com/office/drawing/2014/main" id="{7DB674EC-AD52-8176-E928-449C12B0BB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484451" y="980135"/>
            <a:ext cx="7345986" cy="4282527"/>
          </a:xfrm>
          <a:prstGeom prst="rect">
            <a:avLst/>
          </a:prstGeom>
        </p:spPr>
      </p:pic>
      <p:sp>
        <p:nvSpPr>
          <p:cNvPr id="4" name="Substituent subsol 6">
            <a:extLst>
              <a:ext uri="{FF2B5EF4-FFF2-40B4-BE49-F238E27FC236}">
                <a16:creationId xmlns:a16="http://schemas.microsoft.com/office/drawing/2014/main" id="{C6D16AF0-D39D-AD31-FE6C-0D667D06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Tehnologii de reabilitare fără săpătură</a:t>
            </a:r>
          </a:p>
        </p:txBody>
      </p:sp>
    </p:spTree>
    <p:extLst>
      <p:ext uri="{BB962C8B-B14F-4D97-AF65-F5344CB8AC3E}">
        <p14:creationId xmlns:p14="http://schemas.microsoft.com/office/powerpoint/2010/main" val="42615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ubstituent imagine 11" descr="Fundal abstract&#10;">
            <a:extLst>
              <a:ext uri="{FF2B5EF4-FFF2-40B4-BE49-F238E27FC236}">
                <a16:creationId xmlns:a16="http://schemas.microsoft.com/office/drawing/2014/main" id="{403E5740-1FF0-42AF-A459-70BE0BD24F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EA4B7241-C2B7-4F61-A69C-236E16A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761" y="2510197"/>
            <a:ext cx="5552968" cy="1643053"/>
          </a:xfrm>
        </p:spPr>
        <p:txBody>
          <a:bodyPr rtlCol="0"/>
          <a:lstStyle/>
          <a:p>
            <a:pPr algn="ctr" rtl="0"/>
            <a:r>
              <a:rPr lang="ro-RO" sz="3600" dirty="0"/>
              <a:t>Tehnologii utilizate la execuția instalațiilor</a:t>
            </a:r>
            <a:br>
              <a:rPr lang="ro-RO" sz="3600" dirty="0"/>
            </a:br>
            <a:r>
              <a:rPr lang="ro-RO" sz="3600" dirty="0"/>
              <a:t>în exteriorul clădirilor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FDFD3B61-D7B5-4C7A-80FB-02A3436F8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468089"/>
            <a:ext cx="4618957" cy="590626"/>
          </a:xfrm>
        </p:spPr>
        <p:txBody>
          <a:bodyPr rtlCol="0"/>
          <a:lstStyle/>
          <a:p>
            <a:pPr rtl="0"/>
            <a:r>
              <a:rPr lang="ro-RO" dirty="0"/>
              <a:t>Curs </a:t>
            </a:r>
            <a:r>
              <a:rPr lang="en-US" dirty="0"/>
              <a:t>12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822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0ABB-BFAD-FE89-9C42-B9B93A16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76470A3E-E67B-567F-F2C4-431351C2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20</a:t>
            </a:fld>
            <a:endParaRPr lang="ro-RO" dirty="0"/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82D8758A-1B0C-167E-538B-FD47595B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06EB9C5A-AC33-6C09-6DFD-2B4DA73C1AB3}"/>
              </a:ext>
            </a:extLst>
          </p:cNvPr>
          <p:cNvSpPr txBox="1"/>
          <p:nvPr/>
        </p:nvSpPr>
        <p:spPr>
          <a:xfrm>
            <a:off x="5392369" y="5225293"/>
            <a:ext cx="5577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6  Căptușirea cu țeavă interioară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99DFA838-6453-CE82-E67B-D0EA79B46060}"/>
              </a:ext>
            </a:extLst>
          </p:cNvPr>
          <p:cNvSpPr txBox="1"/>
          <p:nvPr/>
        </p:nvSpPr>
        <p:spPr>
          <a:xfrm>
            <a:off x="680322" y="516312"/>
            <a:ext cx="34571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VII. Căptușirea cu țeavă interioară (</a:t>
            </a:r>
            <a:r>
              <a:rPr lang="ro-RO" b="1" dirty="0" err="1">
                <a:solidFill>
                  <a:schemeClr val="bg2"/>
                </a:solidFill>
              </a:rPr>
              <a:t>Sliplining</a:t>
            </a:r>
            <a:r>
              <a:rPr lang="ro-RO" b="1" dirty="0">
                <a:solidFill>
                  <a:schemeClr val="bg2"/>
                </a:solidFill>
              </a:rPr>
              <a:t>)</a:t>
            </a:r>
          </a:p>
          <a:p>
            <a:pPr algn="just"/>
            <a:r>
              <a:rPr lang="ro-RO" dirty="0"/>
              <a:t>Această tehnică implică introducerea unei conducte noi de diametru mai mic în interiorul unei conducte existente deteriorate. Spațiul dintre cele două conducte este apoi umplut cu material de etanșare pentru a asigura stabilitatea și integritatea sistemului.</a:t>
            </a:r>
          </a:p>
          <a:p>
            <a:pPr algn="just"/>
            <a:r>
              <a:rPr lang="ro-RO" b="1" dirty="0"/>
              <a:t>Avantaje:</a:t>
            </a:r>
            <a:endParaRPr lang="ro-RO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Metodă simplă și eficientă pentru reabilitarea conductelor.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Durabilitate crescută a noii conducte instalate.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Reducerea timpului de nefuncționare a sistemului.</a:t>
            </a:r>
          </a:p>
        </p:txBody>
      </p:sp>
      <p:pic>
        <p:nvPicPr>
          <p:cNvPr id="6" name="Media online 5" title="Hobas Slipline video">
            <a:hlinkClick r:id="" action="ppaction://media"/>
            <a:extLst>
              <a:ext uri="{FF2B5EF4-FFF2-40B4-BE49-F238E27FC236}">
                <a16:creationId xmlns:a16="http://schemas.microsoft.com/office/drawing/2014/main" id="{CFB0E120-3983-034A-BEF3-5597327DD0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444886" y="946241"/>
            <a:ext cx="7472131" cy="4218453"/>
          </a:xfrm>
          <a:prstGeom prst="rect">
            <a:avLst/>
          </a:prstGeom>
        </p:spPr>
      </p:pic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D8962A7F-3CB5-9420-1C0E-F1FC4481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Tehnologii de reabilitare fără săpătură</a:t>
            </a:r>
          </a:p>
        </p:txBody>
      </p:sp>
    </p:spTree>
    <p:extLst>
      <p:ext uri="{BB962C8B-B14F-4D97-AF65-F5344CB8AC3E}">
        <p14:creationId xmlns:p14="http://schemas.microsoft.com/office/powerpoint/2010/main" val="29233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0ABB-BFAD-FE89-9C42-B9B93A16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76470A3E-E67B-567F-F2C4-431351C2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21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0531336A-58AE-2328-8CC5-ED019E8C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3366727" cy="298800"/>
          </a:xfrm>
        </p:spPr>
        <p:txBody>
          <a:bodyPr rtlCol="0"/>
          <a:lstStyle/>
          <a:p>
            <a:pPr rtl="0"/>
            <a:r>
              <a:rPr lang="ro-RO" dirty="0"/>
              <a:t>Tehnologii de instalare conducte exterioare fără săpătură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82D8758A-1B0C-167E-538B-FD47595B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06EB9C5A-AC33-6C09-6DFD-2B4DA73C1AB3}"/>
              </a:ext>
            </a:extLst>
          </p:cNvPr>
          <p:cNvSpPr txBox="1"/>
          <p:nvPr/>
        </p:nvSpPr>
        <p:spPr>
          <a:xfrm>
            <a:off x="5470189" y="5245384"/>
            <a:ext cx="5577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7  Microtunelarea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6A577314-5BA4-EBA4-3201-1C2891BC1ED3}"/>
              </a:ext>
            </a:extLst>
          </p:cNvPr>
          <p:cNvSpPr txBox="1"/>
          <p:nvPr/>
        </p:nvSpPr>
        <p:spPr>
          <a:xfrm>
            <a:off x="599785" y="905735"/>
            <a:ext cx="38068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VIII. Microtunelarea (</a:t>
            </a:r>
            <a:r>
              <a:rPr lang="ro-RO" b="1" dirty="0" err="1">
                <a:solidFill>
                  <a:schemeClr val="bg2"/>
                </a:solidFill>
              </a:rPr>
              <a:t>Microtunnelling</a:t>
            </a:r>
            <a:r>
              <a:rPr lang="ro-RO" b="1" dirty="0">
                <a:solidFill>
                  <a:schemeClr val="bg2"/>
                </a:solidFill>
              </a:rPr>
              <a:t>)</a:t>
            </a:r>
          </a:p>
          <a:p>
            <a:pPr algn="just"/>
            <a:r>
              <a:rPr lang="ro-RO" dirty="0"/>
              <a:t>Această tehnologie automatizată permite instalarea de conducte subterane cu diametre mici până la medii, fără săpături deschise. Utilizează echipamente controlate de la distanță pentru a excava și instala conductele simultan.</a:t>
            </a:r>
          </a:p>
          <a:p>
            <a:pPr algn="just"/>
            <a:r>
              <a:rPr lang="ro-RO" b="1" dirty="0"/>
              <a:t>Avantaje:</a:t>
            </a:r>
            <a:endParaRPr lang="ro-RO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Precizie ridicată în instalarea conductelor.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Ideală pentru traversări sub structuri existente, cum ar fi drumuri sau căi ferate.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dirty="0"/>
              <a:t>Minimizarea impactului asupra mediului și a comunității.</a:t>
            </a:r>
          </a:p>
        </p:txBody>
      </p:sp>
      <p:pic>
        <p:nvPicPr>
          <p:cNvPr id="9" name="Media online 8" title="Pipejacking Microtunelling Animation">
            <a:hlinkClick r:id="" action="ppaction://media"/>
            <a:extLst>
              <a:ext uri="{FF2B5EF4-FFF2-40B4-BE49-F238E27FC236}">
                <a16:creationId xmlns:a16="http://schemas.microsoft.com/office/drawing/2014/main" id="{733CDC70-ACE3-0D47-9553-F723146B91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614508" y="1110493"/>
            <a:ext cx="728853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0A710-E80F-4DBE-E5AC-AD4CE3A46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85E01839-A16F-F2DC-6F2C-091E3B59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22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0B013ABD-2775-B8A4-0206-BF6D62EF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Tehnologii pentru inspecția conductelor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39A622AB-0346-1DCE-8D6E-0A63F16F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596B1F4D-2A33-CC70-1343-B36510E47EDD}"/>
              </a:ext>
            </a:extLst>
          </p:cNvPr>
          <p:cNvSpPr txBox="1"/>
          <p:nvPr/>
        </p:nvSpPr>
        <p:spPr>
          <a:xfrm>
            <a:off x="810328" y="612164"/>
            <a:ext cx="4902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Tehnologii pentru inspecția conductelor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0EA0BC16-55E9-4D92-AF32-DBC4AEAA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37" b="17144"/>
          <a:stretch/>
        </p:blipFill>
        <p:spPr>
          <a:xfrm>
            <a:off x="6983293" y="3582570"/>
            <a:ext cx="3702025" cy="24440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194" name="Picture 2" descr="Cameră de inspecție SeeSnake® NANOreel">
            <a:extLst>
              <a:ext uri="{FF2B5EF4-FFF2-40B4-BE49-F238E27FC236}">
                <a16:creationId xmlns:a16="http://schemas.microsoft.com/office/drawing/2014/main" id="{331EC3A7-C230-3C49-FBF2-BD60B0BE6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804" y="204046"/>
            <a:ext cx="2626367" cy="2626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F8CA0B7A-8E72-36B1-3095-2924D513336E}"/>
              </a:ext>
            </a:extLst>
          </p:cNvPr>
          <p:cNvSpPr txBox="1"/>
          <p:nvPr/>
        </p:nvSpPr>
        <p:spPr>
          <a:xfrm>
            <a:off x="5992272" y="2830413"/>
            <a:ext cx="2425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14 Cameră video de inspecție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ridgid.eu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CAAE2D0E-3EA6-9692-FA81-680B5FBE2E2B}"/>
              </a:ext>
            </a:extLst>
          </p:cNvPr>
          <p:cNvSpPr txBox="1"/>
          <p:nvPr/>
        </p:nvSpPr>
        <p:spPr>
          <a:xfrm>
            <a:off x="7083671" y="6007623"/>
            <a:ext cx="350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16 Operare cameră video de inspecție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ridgid.eu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C56E9778-B4C1-8A89-E76E-B2185625824C}"/>
              </a:ext>
            </a:extLst>
          </p:cNvPr>
          <p:cNvSpPr txBox="1"/>
          <p:nvPr/>
        </p:nvSpPr>
        <p:spPr>
          <a:xfrm>
            <a:off x="810328" y="1029919"/>
            <a:ext cx="451346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1. Inspecția cu camere video (CCTV)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Descriere: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Un sistem de camere video de mici dimensiuni este introdus în interiorul conductelor pentru a detecta defecte, acumulări de reziduuri, fisuri sau infiltrări.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Aplicații: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Inspecția conductelor de apă, canalizare și gaze.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Avantaje: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Diagnostic precis și rapid.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Detectarea problemelor fără excavare.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Exemple de echipamente: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Roboti CCTV, camere rotative cu zoom.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55BAF88C-F929-D584-613C-F05283B23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308" y="204046"/>
            <a:ext cx="2415049" cy="2626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CasetăText 14">
            <a:extLst>
              <a:ext uri="{FF2B5EF4-FFF2-40B4-BE49-F238E27FC236}">
                <a16:creationId xmlns:a16="http://schemas.microsoft.com/office/drawing/2014/main" id="{B34A4DB2-B886-A181-9600-EC88F7680106}"/>
              </a:ext>
            </a:extLst>
          </p:cNvPr>
          <p:cNvSpPr txBox="1"/>
          <p:nvPr/>
        </p:nvSpPr>
        <p:spPr>
          <a:xfrm>
            <a:off x="8842596" y="2818751"/>
            <a:ext cx="2726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15 Robot de inspecție video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tcontrol.ro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F9A9-543B-A0E5-366C-3DD7D547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02C660DC-156A-1CD6-F2F4-61407BC0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23</a:t>
            </a:fld>
            <a:endParaRPr lang="ro-RO" dirty="0"/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F2CF7511-1881-FDD6-4649-B57A59AC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pic>
        <p:nvPicPr>
          <p:cNvPr id="4" name="Media online 3" title="Inspectie video canalizare determinare profil si panta inspectiecanal.ro">
            <a:hlinkClick r:id="" action="ppaction://media"/>
            <a:extLst>
              <a:ext uri="{FF2B5EF4-FFF2-40B4-BE49-F238E27FC236}">
                <a16:creationId xmlns:a16="http://schemas.microsoft.com/office/drawing/2014/main" id="{8AD8BBE7-8564-C8B4-B9D7-56E6B3353A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02152" y="707636"/>
            <a:ext cx="6044119" cy="4533089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BA5B153E-7C39-E25F-4AFF-341D742FB574}"/>
              </a:ext>
            </a:extLst>
          </p:cNvPr>
          <p:cNvSpPr txBox="1"/>
          <p:nvPr/>
        </p:nvSpPr>
        <p:spPr>
          <a:xfrm>
            <a:off x="1635627" y="5214126"/>
            <a:ext cx="5577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8  </a:t>
            </a:r>
            <a:r>
              <a:rPr lang="it-IT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Inspectie video canalizare determinare profil si panta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10" name="Media online 9" title="Cum arata un robot de inspectie canalizare 2016">
            <a:hlinkClick r:id="" action="ppaction://media"/>
            <a:extLst>
              <a:ext uri="{FF2B5EF4-FFF2-40B4-BE49-F238E27FC236}">
                <a16:creationId xmlns:a16="http://schemas.microsoft.com/office/drawing/2014/main" id="{D16E2780-C1D7-D021-420D-D7C88F043C7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8126011" y="681037"/>
            <a:ext cx="2559307" cy="4533089"/>
          </a:xfrm>
          <a:prstGeom prst="rect">
            <a:avLst/>
          </a:prstGeom>
        </p:spPr>
      </p:pic>
      <p:sp>
        <p:nvSpPr>
          <p:cNvPr id="11" name="CasetăText 10">
            <a:extLst>
              <a:ext uri="{FF2B5EF4-FFF2-40B4-BE49-F238E27FC236}">
                <a16:creationId xmlns:a16="http://schemas.microsoft.com/office/drawing/2014/main" id="{008F0E58-59DB-F82E-23E4-781CC7BDA295}"/>
              </a:ext>
            </a:extLst>
          </p:cNvPr>
          <p:cNvSpPr txBox="1"/>
          <p:nvPr/>
        </p:nvSpPr>
        <p:spPr>
          <a:xfrm>
            <a:off x="7859311" y="5230897"/>
            <a:ext cx="309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9  R</a:t>
            </a:r>
            <a:r>
              <a:rPr lang="it-IT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obot de inspectie </a:t>
            </a:r>
            <a:endParaRPr lang="ro-RO" b="1" dirty="0">
              <a:solidFill>
                <a:schemeClr val="bg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canalizare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2" name="Substituent subsol 6">
            <a:extLst>
              <a:ext uri="{FF2B5EF4-FFF2-40B4-BE49-F238E27FC236}">
                <a16:creationId xmlns:a16="http://schemas.microsoft.com/office/drawing/2014/main" id="{26040FDB-8A93-191F-7378-465C457C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Tehnologii pentru inspecția conductelor</a:t>
            </a:r>
          </a:p>
        </p:txBody>
      </p:sp>
    </p:spTree>
    <p:extLst>
      <p:ext uri="{BB962C8B-B14F-4D97-AF65-F5344CB8AC3E}">
        <p14:creationId xmlns:p14="http://schemas.microsoft.com/office/powerpoint/2010/main" val="272825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648A-7010-C4A6-1BD6-87E740E6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D82A6CD6-64CF-1497-2166-D8E50137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24</a:t>
            </a:fld>
            <a:endParaRPr lang="ro-RO" dirty="0"/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01688DFA-6DE2-4938-B7EC-82FD6C62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5" name="Substituent subsol 6">
            <a:extLst>
              <a:ext uri="{FF2B5EF4-FFF2-40B4-BE49-F238E27FC236}">
                <a16:creationId xmlns:a16="http://schemas.microsoft.com/office/drawing/2014/main" id="{AEA07D80-4C1C-73FD-AEBF-9BB8FC48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Tehnologii pentru detectarea scurgerilor</a:t>
            </a: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7E3456A9-A3A0-F0A8-CBE6-8A7671613C67}"/>
              </a:ext>
            </a:extLst>
          </p:cNvPr>
          <p:cNvSpPr txBox="1"/>
          <p:nvPr/>
        </p:nvSpPr>
        <p:spPr>
          <a:xfrm>
            <a:off x="658151" y="798915"/>
            <a:ext cx="35015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2. Detectarea scurgerilor acustic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Descriere: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Utilizează microfoane sau senzori acustici pentru a detecta sunetele produse de scurgerile din conducte.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Aplicații: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Rețele de apă potabilă și industrială.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Avantaje: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Localizare rapidă a scurgerilor.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Minimizarea pierderilor de apă și energie.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Exemple de echipamente: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Detectoare acustice portabile.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FD74ABD4-258D-16DF-FCAD-B537AD15878E}"/>
              </a:ext>
            </a:extLst>
          </p:cNvPr>
          <p:cNvSpPr txBox="1"/>
          <p:nvPr/>
        </p:nvSpPr>
        <p:spPr>
          <a:xfrm>
            <a:off x="5243738" y="5230528"/>
            <a:ext cx="5577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10  </a:t>
            </a:r>
            <a:r>
              <a:rPr lang="it-IT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Detectarea scurgerilor acustic 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16" name="Media online 15" title="How to locate a leakage with acoustic water leak detector">
            <a:hlinkClick r:id="" action="ppaction://media"/>
            <a:extLst>
              <a:ext uri="{FF2B5EF4-FFF2-40B4-BE49-F238E27FC236}">
                <a16:creationId xmlns:a16="http://schemas.microsoft.com/office/drawing/2014/main" id="{57FB31B9-D843-0A59-C711-0E2F6D0835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344981" y="976672"/>
            <a:ext cx="7374682" cy="4163438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3189EC26-296E-3074-FEA7-B767F43296F8}"/>
              </a:ext>
            </a:extLst>
          </p:cNvPr>
          <p:cNvSpPr txBox="1"/>
          <p:nvPr/>
        </p:nvSpPr>
        <p:spPr>
          <a:xfrm>
            <a:off x="658151" y="311705"/>
            <a:ext cx="511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Tehnologii pentru detectarea scurgerilor de apă</a:t>
            </a:r>
          </a:p>
        </p:txBody>
      </p:sp>
    </p:spTree>
    <p:extLst>
      <p:ext uri="{BB962C8B-B14F-4D97-AF65-F5344CB8AC3E}">
        <p14:creationId xmlns:p14="http://schemas.microsoft.com/office/powerpoint/2010/main" val="486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4F37A-0E93-DB81-340C-AD1ED66C8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dată 5">
            <a:extLst>
              <a:ext uri="{FF2B5EF4-FFF2-40B4-BE49-F238E27FC236}">
                <a16:creationId xmlns:a16="http://schemas.microsoft.com/office/drawing/2014/main" id="{DD0D303C-3B27-4AAE-F50C-8C7A0244F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9ED47F71-C109-C67F-2C96-F82CD4479E2D}"/>
              </a:ext>
            </a:extLst>
          </p:cNvPr>
          <p:cNvSpPr/>
          <p:nvPr/>
        </p:nvSpPr>
        <p:spPr>
          <a:xfrm>
            <a:off x="1334741" y="559542"/>
            <a:ext cx="6487919" cy="3113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Săgeată: dreapta 3">
            <a:extLst>
              <a:ext uri="{FF2B5EF4-FFF2-40B4-BE49-F238E27FC236}">
                <a16:creationId xmlns:a16="http://schemas.microsoft.com/office/drawing/2014/main" id="{1FDF68F7-2F9F-C593-047F-50EFA8AF1BD6}"/>
              </a:ext>
            </a:extLst>
          </p:cNvPr>
          <p:cNvSpPr/>
          <p:nvPr/>
        </p:nvSpPr>
        <p:spPr>
          <a:xfrm>
            <a:off x="1363924" y="931375"/>
            <a:ext cx="294935" cy="214487"/>
          </a:xfrm>
          <a:prstGeom prst="rightArrow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E1D02543-BDAE-926A-75F7-8F63B998F498}"/>
              </a:ext>
            </a:extLst>
          </p:cNvPr>
          <p:cNvSpPr txBox="1"/>
          <p:nvPr/>
        </p:nvSpPr>
        <p:spPr>
          <a:xfrm>
            <a:off x="1334740" y="543716"/>
            <a:ext cx="100190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ro-RO" sz="1800" b="1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 Care este principalul avantaj al forajului orizontal dirijat (HDD)?</a:t>
            </a:r>
          </a:p>
          <a:p>
            <a:pPr marL="342900" indent="17463">
              <a:buAutoNum type="alphaLcParenR"/>
            </a:pPr>
            <a:r>
              <a:rPr lang="ro-RO" sz="1800" b="0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 Permite instalarea conductelor subterane fără a excava un șanț deschis</a:t>
            </a:r>
            <a:br>
              <a:rPr lang="ro-RO" sz="1800" b="0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</a:br>
            <a:r>
              <a:rPr lang="ro-RO" sz="1800" b="0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b) Necesită echipamente mari și grele pentru a excava șanțuri adânci</a:t>
            </a:r>
            <a:br>
              <a:rPr lang="ro-RO" sz="1800" b="0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</a:br>
            <a:r>
              <a:rPr lang="ro-RO" sz="1800" b="0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c) Reduce impactul asupra infrastructurii existente, cum ar fi drumurile sau rețelele feroviare</a:t>
            </a:r>
            <a:br>
              <a:rPr lang="ro-RO" sz="1800" b="0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</a:br>
            <a:r>
              <a:rPr lang="ro-RO" sz="1800" b="0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d) Creează tuneluri mai largi decât metodele tradiționale cu săpătură deschisă</a:t>
            </a:r>
          </a:p>
          <a:p>
            <a:pPr marL="342900"/>
            <a:endParaRPr lang="ro-RO" sz="1800" b="0" i="0" u="none" strike="noStrike" dirty="0">
              <a:solidFill>
                <a:schemeClr val="bg2"/>
              </a:solidFill>
              <a:effectLst/>
              <a:latin typeface="Calibri" panose="020F0502020204030204" pitchFamily="34" charset="0"/>
            </a:endParaRPr>
          </a:p>
          <a:p>
            <a:pPr fontAlgn="base"/>
            <a:r>
              <a:rPr lang="ro-RO" b="1" dirty="0">
                <a:solidFill>
                  <a:schemeClr val="bg2"/>
                </a:solidFill>
                <a:latin typeface="Calibri" panose="020F0502020204030204" pitchFamily="34" charset="0"/>
              </a:rPr>
              <a:t>2. Care este principiul de bază al forajului orizontal prin percuție?</a:t>
            </a:r>
          </a:p>
          <a:p>
            <a:pPr marL="360363"/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a) Crearea unui tunel prin mișcări repetate de lovire</a:t>
            </a:r>
            <a:b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</a:br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b) Crearea unui tunel prin rotație continuă</a:t>
            </a:r>
            <a:b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</a:br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c) Crearea unui tunel prin foraj cu jet de apă</a:t>
            </a:r>
            <a:b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</a:br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d) Excavația unui șanț pentru conducte</a:t>
            </a:r>
            <a:br>
              <a:rPr lang="ro-RO" sz="1800" b="0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</a:br>
            <a:r>
              <a:rPr lang="ro-RO" sz="1800" b="0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fontAlgn="base"/>
            <a:r>
              <a:rPr lang="ro-RO" b="1" dirty="0">
                <a:solidFill>
                  <a:schemeClr val="bg2"/>
                </a:solidFill>
                <a:latin typeface="Calibri" panose="020F0502020204030204" pitchFamily="34" charset="0"/>
              </a:rPr>
              <a:t>3. Cum este gestionat materialul dislocat în forajul orizontal prin percuție?</a:t>
            </a:r>
          </a:p>
          <a:p>
            <a:pPr marL="360363"/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a) Este compactat în pereții tunelului</a:t>
            </a:r>
            <a:b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</a:br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b) Este eliminat complet din tunel</a:t>
            </a:r>
            <a:b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</a:br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c) Este depozitat la suprafață</a:t>
            </a:r>
            <a:b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</a:br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d) Este folosit pentru umplerea tunelului</a:t>
            </a:r>
            <a:b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</a:br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e) Este transportat prin țevi speciale către ieșire</a:t>
            </a:r>
            <a:endParaRPr lang="ro-RO" dirty="0">
              <a:solidFill>
                <a:schemeClr val="bg2"/>
              </a:solidFill>
            </a:endParaRPr>
          </a:p>
          <a:p>
            <a:pPr marL="449580"/>
            <a:r>
              <a:rPr lang="ro-RO" dirty="0">
                <a:solidFill>
                  <a:schemeClr val="bg2"/>
                </a:solidFill>
                <a:latin typeface="Calibri" panose="020F0502020204030204" pitchFamily="34" charset="0"/>
              </a:rPr>
              <a:t> </a:t>
            </a:r>
            <a:endParaRPr lang="ro-RO" dirty="0">
              <a:solidFill>
                <a:schemeClr val="bg2"/>
              </a:solidFill>
            </a:endParaRPr>
          </a:p>
          <a:p>
            <a:pPr marL="342900" indent="-342900">
              <a:buAutoNum type="alphaLcParenR"/>
            </a:pP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8" name="Săgeată: dreapta 7">
            <a:extLst>
              <a:ext uri="{FF2B5EF4-FFF2-40B4-BE49-F238E27FC236}">
                <a16:creationId xmlns:a16="http://schemas.microsoft.com/office/drawing/2014/main" id="{DDF61EBC-4097-7559-9BD4-7CCB94DFFAB6}"/>
              </a:ext>
            </a:extLst>
          </p:cNvPr>
          <p:cNvSpPr/>
          <p:nvPr/>
        </p:nvSpPr>
        <p:spPr>
          <a:xfrm>
            <a:off x="1363923" y="1439636"/>
            <a:ext cx="294935" cy="214487"/>
          </a:xfrm>
          <a:prstGeom prst="rightArrow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Dreptunghi 10">
            <a:extLst>
              <a:ext uri="{FF2B5EF4-FFF2-40B4-BE49-F238E27FC236}">
                <a16:creationId xmlns:a16="http://schemas.microsoft.com/office/drawing/2014/main" id="{50DEC828-F321-AC94-30BB-EEE82E9481F0}"/>
              </a:ext>
            </a:extLst>
          </p:cNvPr>
          <p:cNvSpPr/>
          <p:nvPr/>
        </p:nvSpPr>
        <p:spPr>
          <a:xfrm>
            <a:off x="1334741" y="2217492"/>
            <a:ext cx="7149400" cy="3113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Săgeată: dreapta 11">
            <a:extLst>
              <a:ext uri="{FF2B5EF4-FFF2-40B4-BE49-F238E27FC236}">
                <a16:creationId xmlns:a16="http://schemas.microsoft.com/office/drawing/2014/main" id="{160AFDDD-EE4B-05C8-29E6-800E1D700952}"/>
              </a:ext>
            </a:extLst>
          </p:cNvPr>
          <p:cNvSpPr/>
          <p:nvPr/>
        </p:nvSpPr>
        <p:spPr>
          <a:xfrm>
            <a:off x="1363924" y="2569869"/>
            <a:ext cx="294935" cy="214487"/>
          </a:xfrm>
          <a:prstGeom prst="rightArrow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Substituent număr diapozitiv 7">
            <a:extLst>
              <a:ext uri="{FF2B5EF4-FFF2-40B4-BE49-F238E27FC236}">
                <a16:creationId xmlns:a16="http://schemas.microsoft.com/office/drawing/2014/main" id="{066C7A46-8AA0-A5D1-28A3-E798D58E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25</a:t>
            </a:fld>
            <a:endParaRPr lang="ro-RO" dirty="0"/>
          </a:p>
        </p:txBody>
      </p:sp>
      <p:sp>
        <p:nvSpPr>
          <p:cNvPr id="14" name="Substituent subsol 6">
            <a:extLst>
              <a:ext uri="{FF2B5EF4-FFF2-40B4-BE49-F238E27FC236}">
                <a16:creationId xmlns:a16="http://schemas.microsoft.com/office/drawing/2014/main" id="{E51F138B-1043-4E0D-84DF-91FD1472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7228"/>
            <a:ext cx="2477911" cy="298799"/>
          </a:xfrm>
        </p:spPr>
        <p:txBody>
          <a:bodyPr rtlCol="0"/>
          <a:lstStyle/>
          <a:p>
            <a:pPr rtl="0"/>
            <a:r>
              <a:rPr lang="ro-RO" dirty="0"/>
              <a:t>Întrebări de sinteză</a:t>
            </a:r>
          </a:p>
        </p:txBody>
      </p:sp>
      <p:sp>
        <p:nvSpPr>
          <p:cNvPr id="17" name="Dreptunghi 16">
            <a:extLst>
              <a:ext uri="{FF2B5EF4-FFF2-40B4-BE49-F238E27FC236}">
                <a16:creationId xmlns:a16="http://schemas.microsoft.com/office/drawing/2014/main" id="{B6FED66D-64FF-AE83-3FBB-59556C1C451E}"/>
              </a:ext>
            </a:extLst>
          </p:cNvPr>
          <p:cNvSpPr/>
          <p:nvPr/>
        </p:nvSpPr>
        <p:spPr>
          <a:xfrm>
            <a:off x="1363923" y="3865920"/>
            <a:ext cx="7149400" cy="3113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Săgeată: dreapta 17">
            <a:extLst>
              <a:ext uri="{FF2B5EF4-FFF2-40B4-BE49-F238E27FC236}">
                <a16:creationId xmlns:a16="http://schemas.microsoft.com/office/drawing/2014/main" id="{3D798260-DA21-4BA1-966C-F5D8C883A8E8}"/>
              </a:ext>
            </a:extLst>
          </p:cNvPr>
          <p:cNvSpPr/>
          <p:nvPr/>
        </p:nvSpPr>
        <p:spPr>
          <a:xfrm>
            <a:off x="1393106" y="4218297"/>
            <a:ext cx="294935" cy="214487"/>
          </a:xfrm>
          <a:prstGeom prst="rightArrow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06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1" grpId="0" animBg="1"/>
      <p:bldP spid="12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bstituent imagine 10" descr="Fundal abstract">
            <a:extLst>
              <a:ext uri="{FF2B5EF4-FFF2-40B4-BE49-F238E27FC236}">
                <a16:creationId xmlns:a16="http://schemas.microsoft.com/office/drawing/2014/main" id="{1AFB289C-7992-E904-3106-E3E6A45D4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" y="1682496"/>
            <a:ext cx="12185968" cy="3493008"/>
          </a:xfrm>
          <a:prstGeom prst="rect">
            <a:avLst/>
          </a:prstGeom>
        </p:spPr>
      </p:pic>
      <p:sp>
        <p:nvSpPr>
          <p:cNvPr id="4" name="Titlu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393" y="2118367"/>
            <a:ext cx="9541213" cy="2621265"/>
          </a:xfrm>
        </p:spPr>
        <p:txBody>
          <a:bodyPr rtlCol="0">
            <a:noAutofit/>
          </a:bodyPr>
          <a:lstStyle/>
          <a:p>
            <a:pPr algn="ctr" rtl="0"/>
            <a:r>
              <a:rPr lang="ro-RO" sz="6000" dirty="0"/>
              <a:t>Vă mulțumesc </a:t>
            </a:r>
            <a:br>
              <a:rPr lang="ro-RO" sz="6000" dirty="0"/>
            </a:br>
            <a:r>
              <a:rPr lang="ro-RO" sz="6000" dirty="0"/>
              <a:t>pentru atenția acordată!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3" y="2464540"/>
            <a:ext cx="2227204" cy="45914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ro-RO" sz="3000" dirty="0"/>
              <a:t>Instalații exterioare</a:t>
            </a:r>
          </a:p>
        </p:txBody>
      </p:sp>
      <p:pic>
        <p:nvPicPr>
          <p:cNvPr id="20" name="Substituent imagine 19" descr="Fundal abstract">
            <a:extLst>
              <a:ext uri="{FF2B5EF4-FFF2-40B4-BE49-F238E27FC236}">
                <a16:creationId xmlns:a16="http://schemas.microsoft.com/office/drawing/2014/main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2775"/>
            <a:ext cx="3288940" cy="1399070"/>
          </a:xfrm>
        </p:spPr>
      </p:pic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3</a:t>
            </a:fld>
            <a:endParaRPr lang="ro-RO" dirty="0"/>
          </a:p>
        </p:txBody>
      </p:sp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80B83D80-B29B-48B9-9B34-76AD9399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1855342" cy="298800"/>
          </a:xfrm>
        </p:spPr>
        <p:txBody>
          <a:bodyPr rtlCol="0"/>
          <a:lstStyle/>
          <a:p>
            <a:pPr rtl="0"/>
            <a:r>
              <a:rPr lang="ro-RO" dirty="0"/>
              <a:t>Generalități</a:t>
            </a:r>
          </a:p>
        </p:txBody>
      </p:sp>
      <p:sp>
        <p:nvSpPr>
          <p:cNvPr id="6" name="Substituent dată 5">
            <a:extLst>
              <a:ext uri="{FF2B5EF4-FFF2-40B4-BE49-F238E27FC236}">
                <a16:creationId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CE1AE9A-2156-7AC5-7D2B-5908845C3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94" y="3097446"/>
            <a:ext cx="623177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Instalații de alimentare cu apă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Instalații de canalizare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Instalații de gaze naturale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Instalații de termoficare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Instalații electrice exterioare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A4B9442B-885B-AA32-0EC3-F6158D37CE50}"/>
              </a:ext>
            </a:extLst>
          </p:cNvPr>
          <p:cNvSpPr txBox="1"/>
          <p:nvPr/>
        </p:nvSpPr>
        <p:spPr>
          <a:xfrm>
            <a:off x="4921019" y="3098952"/>
            <a:ext cx="3395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</a:t>
            </a:r>
            <a:r>
              <a:rPr lang="en-US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Mini </a:t>
            </a:r>
            <a:r>
              <a:rPr lang="ro-RO" b="1" dirty="0" err="1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buldoexcavator</a:t>
            </a:r>
            <a:r>
              <a:rPr lang="en-US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US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utilajeconstructii.eu</a:t>
            </a:r>
            <a:r>
              <a:rPr lang="en-US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34E0A1E-8786-3B33-CD00-B7AF92B74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94" y="4801663"/>
            <a:ext cx="49702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Tehnologii pentru săpături și montaj</a:t>
            </a: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Săpături clasice cu utilaje grele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Tehnologii fără săpătură sau foraj orizontal dirijat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SAPATURI FUNDATII PENTRU CONSTRUCTII - Demolari Sibiu">
            <a:extLst>
              <a:ext uri="{FF2B5EF4-FFF2-40B4-BE49-F238E27FC236}">
                <a16:creationId xmlns:a16="http://schemas.microsoft.com/office/drawing/2014/main" id="{B43B99D0-304E-E367-73DC-E96CFCAC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44" y="3969609"/>
            <a:ext cx="3355639" cy="25153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47ED2FF4-BB65-7CDA-0AB5-FCE5F8D49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679" y="254499"/>
            <a:ext cx="2842948" cy="28429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CasetăText 18">
            <a:extLst>
              <a:ext uri="{FF2B5EF4-FFF2-40B4-BE49-F238E27FC236}">
                <a16:creationId xmlns:a16="http://schemas.microsoft.com/office/drawing/2014/main" id="{56DE7E7F-0186-5A0F-191A-EA51B464B4DA}"/>
              </a:ext>
            </a:extLst>
          </p:cNvPr>
          <p:cNvSpPr txBox="1"/>
          <p:nvPr/>
        </p:nvSpPr>
        <p:spPr>
          <a:xfrm>
            <a:off x="8560183" y="3098952"/>
            <a:ext cx="3395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2 Mini buldoexcavator cu șenile 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stroyrent.ro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22" name="CasetăText 21">
            <a:extLst>
              <a:ext uri="{FF2B5EF4-FFF2-40B4-BE49-F238E27FC236}">
                <a16:creationId xmlns:a16="http://schemas.microsoft.com/office/drawing/2014/main" id="{5F26C715-731C-2B51-6036-A2A1743F02F2}"/>
              </a:ext>
            </a:extLst>
          </p:cNvPr>
          <p:cNvSpPr txBox="1"/>
          <p:nvPr/>
        </p:nvSpPr>
        <p:spPr>
          <a:xfrm>
            <a:off x="9318283" y="4627126"/>
            <a:ext cx="19268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3 Săpătura executată cu buldoexcavator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demolarisibiu.ro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FAB52E1E-3EA7-198E-F87D-FBED72F0A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3691" y="254499"/>
            <a:ext cx="3790596" cy="28429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B7D97-A90C-5184-556D-F7A4D4AD0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631D28DB-434D-52D3-9DF3-1B858975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4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E5464FF9-B061-E440-33BA-2BCC3D5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Săpături cu utilaje grele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6D766BB6-1F5A-9985-B551-FE04FB429602}"/>
              </a:ext>
            </a:extLst>
          </p:cNvPr>
          <p:cNvSpPr txBox="1"/>
          <p:nvPr/>
        </p:nvSpPr>
        <p:spPr>
          <a:xfrm>
            <a:off x="612840" y="365308"/>
            <a:ext cx="3852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I. Săpături cu utilaje grele</a:t>
            </a:r>
          </a:p>
          <a:p>
            <a:endParaRPr lang="ro-RO" b="1" dirty="0">
              <a:solidFill>
                <a:schemeClr val="bg2"/>
              </a:solidFill>
            </a:endParaRP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F33FBFE6-64A7-16EC-8453-2537B742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C063FE35-F9CE-57BC-B984-6CBA6048FD8D}"/>
              </a:ext>
            </a:extLst>
          </p:cNvPr>
          <p:cNvSpPr txBox="1"/>
          <p:nvPr/>
        </p:nvSpPr>
        <p:spPr>
          <a:xfrm>
            <a:off x="612839" y="669019"/>
            <a:ext cx="7509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Montarea unei conducte într-un șanț executat prin săpătură clasică implică următoarele etape: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7A58A6E6-3845-1F1C-D52D-4DFCAFF44B6F}"/>
              </a:ext>
            </a:extLst>
          </p:cNvPr>
          <p:cNvSpPr txBox="1"/>
          <p:nvPr/>
        </p:nvSpPr>
        <p:spPr>
          <a:xfrm>
            <a:off x="612840" y="1315350"/>
            <a:ext cx="7509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1. Etapa pregătitoare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Marcarea traseului:</a:t>
            </a:r>
            <a:r>
              <a:rPr lang="ro-RO" dirty="0"/>
              <a:t> Identificarea și marcarea precisă a traseului conductei pe teren, conform planului de execuție.</a:t>
            </a:r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984EF2C2-F769-3F2E-A444-9A3190F9B81E}"/>
              </a:ext>
            </a:extLst>
          </p:cNvPr>
          <p:cNvSpPr txBox="1"/>
          <p:nvPr/>
        </p:nvSpPr>
        <p:spPr>
          <a:xfrm>
            <a:off x="612839" y="2238680"/>
            <a:ext cx="70136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2. Executarea săpăturii șanțului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Utilaje folosite: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Excavatoare clasice cu cupă (pentru săpături de dimensiuni mari).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Mini-excavatoare (pentru spații înguste).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Dimensiuni ale șanțului: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Lățimea și adâncimea sunt stabilite în funcție de diametrul conductei și cerințele proiectului.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Se ia în calcul spațiul pentru stratul de pat și accesul pentru montaj.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rgbClr val="0070C0"/>
                </a:solidFill>
              </a:rPr>
              <a:t>Stabilizarea malurilor</a:t>
            </a:r>
            <a:r>
              <a:rPr lang="ro-RO" b="1" dirty="0"/>
              <a:t>:</a:t>
            </a:r>
            <a:r>
              <a:rPr lang="ro-RO" dirty="0"/>
              <a:t> Dacă este necesar, </a:t>
            </a:r>
            <a:r>
              <a:rPr lang="ro-RO" b="1" u="sng" dirty="0"/>
              <a:t>malurile se consolidează cu sprijiniri sau cofraje</a:t>
            </a:r>
            <a:r>
              <a:rPr lang="ro-RO" dirty="0"/>
              <a:t>, mai ales în zone cu risc de prăbușire.</a:t>
            </a:r>
          </a:p>
        </p:txBody>
      </p:sp>
      <p:pic>
        <p:nvPicPr>
          <p:cNvPr id="16" name="Imagine 15">
            <a:extLst>
              <a:ext uri="{FF2B5EF4-FFF2-40B4-BE49-F238E27FC236}">
                <a16:creationId xmlns:a16="http://schemas.microsoft.com/office/drawing/2014/main" id="{012690E6-556F-2DB1-8CD9-E00016C7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36" y="257057"/>
            <a:ext cx="3225600" cy="2419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CasetăText 16">
            <a:extLst>
              <a:ext uri="{FF2B5EF4-FFF2-40B4-BE49-F238E27FC236}">
                <a16:creationId xmlns:a16="http://schemas.microsoft.com/office/drawing/2014/main" id="{73F9C734-D585-8A91-E0D0-A1FA5F589708}"/>
              </a:ext>
            </a:extLst>
          </p:cNvPr>
          <p:cNvSpPr txBox="1"/>
          <p:nvPr/>
        </p:nvSpPr>
        <p:spPr>
          <a:xfrm>
            <a:off x="8122596" y="2675405"/>
            <a:ext cx="3800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</a:t>
            </a:r>
            <a:r>
              <a:rPr lang="en-US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Marcarea traseului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gardenis.ro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18" name="Imagine 17">
            <a:extLst>
              <a:ext uri="{FF2B5EF4-FFF2-40B4-BE49-F238E27FC236}">
                <a16:creationId xmlns:a16="http://schemas.microsoft.com/office/drawing/2014/main" id="{FEC01B22-E199-A9C9-6F02-495FA61CA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484" y="3288936"/>
            <a:ext cx="3224126" cy="2614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CasetăText 18">
            <a:extLst>
              <a:ext uri="{FF2B5EF4-FFF2-40B4-BE49-F238E27FC236}">
                <a16:creationId xmlns:a16="http://schemas.microsoft.com/office/drawing/2014/main" id="{37F497AE-217E-E0A0-3F1E-A4063720A37B}"/>
              </a:ext>
            </a:extLst>
          </p:cNvPr>
          <p:cNvSpPr txBox="1"/>
          <p:nvPr/>
        </p:nvSpPr>
        <p:spPr>
          <a:xfrm>
            <a:off x="7922005" y="5931381"/>
            <a:ext cx="2633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5 Consolidare cu sprijiniri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imocon.ro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2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A8CC1-A69F-E35D-6AF7-F0CCF5770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C7D9E26C-2093-70E8-E2B0-2583DE82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5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9C6799AC-A479-657B-C272-AA18AD80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Săpături cu utilaje grele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85563352-DAEF-D368-168C-565306FB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1DABE9DF-D64D-B38D-A0C3-43AF0CA7849E}"/>
              </a:ext>
            </a:extLst>
          </p:cNvPr>
          <p:cNvSpPr txBox="1"/>
          <p:nvPr/>
        </p:nvSpPr>
        <p:spPr>
          <a:xfrm>
            <a:off x="778642" y="404494"/>
            <a:ext cx="107207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3. Pregătirea patului de așezare a conductei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Stratul suport: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Se așterne un strat de nisip sau pietriș compactat, de obicei de 10-15 cm grosime.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Scopul este de a asigura o suprafață uniformă care să evite deformările conductei.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Compactare:</a:t>
            </a:r>
            <a:r>
              <a:rPr lang="ro-RO" dirty="0"/>
              <a:t> Se folosește un mai compactor manual sau un utilaj ușor, pentru a preveni deplasările ulterioare.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3743BE32-2AA9-1537-9397-AD824D9E0BCB}"/>
              </a:ext>
            </a:extLst>
          </p:cNvPr>
          <p:cNvSpPr txBox="1"/>
          <p:nvPr/>
        </p:nvSpPr>
        <p:spPr>
          <a:xfrm>
            <a:off x="778642" y="2087357"/>
            <a:ext cx="56416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b="1" dirty="0">
                <a:solidFill>
                  <a:schemeClr val="tx2"/>
                </a:solidFill>
              </a:rPr>
              <a:t>4. Montarea conductei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Poziționarea conductei: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Conductele sunt plasate în șanț utilizând macarale mici, trolii sau manual, în funcție de greutatea și dimensiunea acestora.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Conductele trebuie poziționate conform pantei proiectate (ex: pentru canalizare, se asigură panta de curgere).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Îmbinarea conductelor: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Sudare (de exemplu, sudare cap la cap pentru conducte de polietilenă).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Fitinguri sau mufe pentru îmbinare mecanică.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D298FA05-024A-625B-F565-D76A34D4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534" y="2194361"/>
            <a:ext cx="4027817" cy="30208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CasetăText 19">
            <a:extLst>
              <a:ext uri="{FF2B5EF4-FFF2-40B4-BE49-F238E27FC236}">
                <a16:creationId xmlns:a16="http://schemas.microsoft.com/office/drawing/2014/main" id="{F2D2B2BD-F7B5-FDAA-FA1C-74C5F8C6C89A}"/>
              </a:ext>
            </a:extLst>
          </p:cNvPr>
          <p:cNvSpPr txBox="1"/>
          <p:nvPr/>
        </p:nvSpPr>
        <p:spPr>
          <a:xfrm>
            <a:off x="7382306" y="5240631"/>
            <a:ext cx="4206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6 Poziționarea și îmbinarea conductei în șanț, pe pat de nisip compactat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blog.romstal.ro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41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8AB6-0CA1-FA8A-E413-DB257A71C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D4BF1EE0-5905-AA35-37EB-D5F500911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6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7F5BFD06-180F-0E39-39B4-53821072C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Utilaje pentru compactare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9A2C0A33-E085-4B03-7F84-10F26689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E92991CF-C051-9EFA-BB6C-A460BAB2EB87}"/>
              </a:ext>
            </a:extLst>
          </p:cNvPr>
          <p:cNvSpPr txBox="1"/>
          <p:nvPr/>
        </p:nvSpPr>
        <p:spPr>
          <a:xfrm>
            <a:off x="626201" y="487978"/>
            <a:ext cx="54697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b="1" dirty="0">
                <a:solidFill>
                  <a:schemeClr val="tx2"/>
                </a:solidFill>
              </a:rPr>
              <a:t>5. Acoperirea și compactarea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Primul strat de acoperire: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Se aplică un strat de material fin (nisip sau pietriș) de aproximativ 10-20 cm, astfel încât să acopere conductele fără a provoca deteriorări.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Acest strat se compactează manual sau cu utilaje ușoare.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/>
              <a:t>Restul umpluturii: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Materialul excavat sau alt material selectat se reintroduce în straturi succesive de 20-30 cm.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Fiecare strat se compactează pentru a reduce riscul de tasare ulterioară.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ro-RO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tx2"/>
                </a:solidFill>
              </a:rPr>
              <a:t>Utilaje pentru compactare:</a:t>
            </a:r>
            <a:endParaRPr lang="ro-RO" dirty="0">
              <a:solidFill>
                <a:schemeClr val="tx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2"/>
                </a:solidFill>
              </a:rPr>
              <a:t>Maiuri compactoare (pentru spații înguste și prima fază de compactare).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2"/>
                </a:solidFill>
              </a:rPr>
              <a:t>Plăci vibrante (pentru șanțuri mai mari).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2"/>
                </a:solidFill>
              </a:rPr>
              <a:t>Cilindri compactori ușori (pentru straturile superioare, dacă șanțul este suficient de larg).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95F2685-DC5A-DE4C-F6FA-99B86F323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8" y="417091"/>
            <a:ext cx="2446506" cy="24465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2ADC2B24-656B-3F5A-D9B5-D5AAB00BEBEE}"/>
              </a:ext>
            </a:extLst>
          </p:cNvPr>
          <p:cNvSpPr txBox="1"/>
          <p:nvPr/>
        </p:nvSpPr>
        <p:spPr>
          <a:xfrm>
            <a:off x="6624850" y="2863597"/>
            <a:ext cx="2228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7 Mai compactor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interprima.ro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61B0596F-A99B-714A-4E15-A817F6051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281" y="417091"/>
            <a:ext cx="2446506" cy="24465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A0518F29-3012-57E6-68BC-CE66AF773375}"/>
              </a:ext>
            </a:extLst>
          </p:cNvPr>
          <p:cNvSpPr txBox="1"/>
          <p:nvPr/>
        </p:nvSpPr>
        <p:spPr>
          <a:xfrm>
            <a:off x="9456902" y="2863597"/>
            <a:ext cx="2228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8 Placă vibrantă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interprima.ro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0BF53138-273C-F05B-3924-A6C43F83E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198" y="3729521"/>
            <a:ext cx="2446506" cy="24465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CasetăText 12">
            <a:extLst>
              <a:ext uri="{FF2B5EF4-FFF2-40B4-BE49-F238E27FC236}">
                <a16:creationId xmlns:a16="http://schemas.microsoft.com/office/drawing/2014/main" id="{75CE52BD-6720-E540-F4FC-2A866E7848AE}"/>
              </a:ext>
            </a:extLst>
          </p:cNvPr>
          <p:cNvSpPr txBox="1"/>
          <p:nvPr/>
        </p:nvSpPr>
        <p:spPr>
          <a:xfrm>
            <a:off x="9045689" y="4214110"/>
            <a:ext cx="22289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9 Cilindru compactor STRONG, motor Honda GX270, putere 9 CP, greutate 520kg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emag.ro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3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7BD61-C4B9-C1CA-0573-09A0B8A41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B0CBE0CE-E437-3BE5-7C7D-731D1588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7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EE0018F4-963B-D574-6ECC-8EB42C88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Forajul orizontal dirijat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5AEF1E4A-AEEF-1382-F948-68FF8A1C3C1A}"/>
              </a:ext>
            </a:extLst>
          </p:cNvPr>
          <p:cNvSpPr txBox="1"/>
          <p:nvPr/>
        </p:nvSpPr>
        <p:spPr>
          <a:xfrm>
            <a:off x="612837" y="362398"/>
            <a:ext cx="3852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II. Forajul orizontal dirijat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84CF431B-E0AD-F4AA-F181-A831BFC4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A7A1CCFD-13AB-72FF-D8B6-A70FD34CF7EA}"/>
              </a:ext>
            </a:extLst>
          </p:cNvPr>
          <p:cNvSpPr txBox="1"/>
          <p:nvPr/>
        </p:nvSpPr>
        <p:spPr>
          <a:xfrm>
            <a:off x="612837" y="871759"/>
            <a:ext cx="10740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dirty="0"/>
              <a:t>Forajul orizontal dirijat (HDD - </a:t>
            </a:r>
            <a:r>
              <a:rPr lang="ro-RO" b="1" dirty="0"/>
              <a:t>Horizontal </a:t>
            </a:r>
            <a:r>
              <a:rPr lang="ro-RO" b="1" dirty="0" err="1"/>
              <a:t>Directional</a:t>
            </a:r>
            <a:r>
              <a:rPr lang="ro-RO" b="1" dirty="0"/>
              <a:t> </a:t>
            </a:r>
            <a:r>
              <a:rPr lang="ro-RO" b="1" dirty="0" err="1"/>
              <a:t>Drilling</a:t>
            </a:r>
            <a:r>
              <a:rPr lang="ro-RO" dirty="0"/>
              <a:t>) este o tehnologie utilizată pentru instalarea conductelor, cablurilor sau altor tipuri de infrastructură subterană fără a excava un șanț deschis. Este ideal pentru traversarea drumurilor, râurilor, căilor ferate sau zonelor urbane dense.</a:t>
            </a:r>
          </a:p>
        </p:txBody>
      </p:sp>
      <p:sp>
        <p:nvSpPr>
          <p:cNvPr id="20" name="CasetăText 19">
            <a:extLst>
              <a:ext uri="{FF2B5EF4-FFF2-40B4-BE49-F238E27FC236}">
                <a16:creationId xmlns:a16="http://schemas.microsoft.com/office/drawing/2014/main" id="{060F1FA4-FC04-B90C-96D8-98A9706ACED6}"/>
              </a:ext>
            </a:extLst>
          </p:cNvPr>
          <p:cNvSpPr txBox="1"/>
          <p:nvPr/>
        </p:nvSpPr>
        <p:spPr>
          <a:xfrm>
            <a:off x="612837" y="2088874"/>
            <a:ext cx="44552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b="1" dirty="0">
                <a:solidFill>
                  <a:schemeClr val="tx2"/>
                </a:solidFill>
              </a:rPr>
              <a:t>Utilaje utilizate în FOD</a:t>
            </a:r>
          </a:p>
          <a:p>
            <a:pPr algn="just">
              <a:buFont typeface="+mj-lt"/>
              <a:buAutoNum type="arabicPeriod"/>
            </a:pPr>
            <a:r>
              <a:rPr lang="ro-RO" b="1" dirty="0"/>
              <a:t>Mașina de foraj dirijat: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Controlează avansul tijei și aplică forța necesară pentru foraj.</a:t>
            </a:r>
          </a:p>
          <a:p>
            <a:pPr algn="just">
              <a:buFont typeface="+mj-lt"/>
              <a:buAutoNum type="arabicPeriod"/>
            </a:pPr>
            <a:r>
              <a:rPr lang="ro-RO" b="1" dirty="0"/>
              <a:t>Sonde și lărgitoare: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Dispozitive specializate pentru foraj și lărgirea tunelului.</a:t>
            </a:r>
          </a:p>
          <a:p>
            <a:pPr algn="just">
              <a:buFont typeface="+mj-lt"/>
              <a:buAutoNum type="arabicPeriod"/>
            </a:pPr>
            <a:r>
              <a:rPr lang="ro-RO" b="1" dirty="0"/>
              <a:t>Pompe pentru fluid de foraj: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Asigură circulația fluidului de foraj.</a:t>
            </a:r>
          </a:p>
          <a:p>
            <a:pPr algn="just">
              <a:buFont typeface="+mj-lt"/>
              <a:buAutoNum type="arabicPeriod"/>
            </a:pPr>
            <a:r>
              <a:rPr lang="ro-RO" b="1" dirty="0"/>
              <a:t>Echipamente de monitorizare:</a:t>
            </a:r>
            <a:endParaRPr lang="ro-RO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RO" dirty="0"/>
              <a:t>Sisteme de ghidare prin GPS sau senzori electromagnetici.</a:t>
            </a:r>
          </a:p>
        </p:txBody>
      </p:sp>
      <p:pic>
        <p:nvPicPr>
          <p:cNvPr id="2050" name="Picture 2" descr="HDD Foraj orizontal dirijat cu TERRA-JET - Terra-ro">
            <a:extLst>
              <a:ext uri="{FF2B5EF4-FFF2-40B4-BE49-F238E27FC236}">
                <a16:creationId xmlns:a16="http://schemas.microsoft.com/office/drawing/2014/main" id="{0BF5DA36-314E-BE98-F036-ED12BD2B3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190" y="2258256"/>
            <a:ext cx="6013609" cy="2877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tăText 20">
            <a:extLst>
              <a:ext uri="{FF2B5EF4-FFF2-40B4-BE49-F238E27FC236}">
                <a16:creationId xmlns:a16="http://schemas.microsoft.com/office/drawing/2014/main" id="{DA8B6B26-0091-96B7-E57A-B02338ED3D52}"/>
              </a:ext>
            </a:extLst>
          </p:cNvPr>
          <p:cNvSpPr txBox="1"/>
          <p:nvPr/>
        </p:nvSpPr>
        <p:spPr>
          <a:xfrm>
            <a:off x="6323493" y="5135862"/>
            <a:ext cx="4047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Fig. 10 Foraj orizontal dirijat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terra-ro.ro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7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5A1F5-5A51-B81D-97AA-E5CD38171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B0BFA341-69BF-95D9-E69A-52B4E5CF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8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532AD518-1B96-0B66-06E4-342CECA22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Forajul orizontal dirijat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EFFDC820-E6F6-1932-8E9F-CCD209F4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8BA4BF2F-59CF-5649-E1F3-3B2F9F451D03}"/>
              </a:ext>
            </a:extLst>
          </p:cNvPr>
          <p:cNvSpPr txBox="1"/>
          <p:nvPr/>
        </p:nvSpPr>
        <p:spPr>
          <a:xfrm>
            <a:off x="369652" y="698092"/>
            <a:ext cx="115953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1. Etapa de foraj pilot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Sondă dirijabilă:</a:t>
            </a:r>
            <a:r>
              <a:rPr lang="ro-RO" dirty="0"/>
              <a:t> Se introduce o tijă cu o sondă dirijabilă, capabilă să foreze un tunel conform unui traseu predefinit.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Controlul traseului:</a:t>
            </a:r>
            <a:endParaRPr lang="ro-RO" dirty="0"/>
          </a:p>
          <a:p>
            <a:pPr marL="534988" lvl="1" indent="-285750">
              <a:buFont typeface="Arial" panose="020B0604020202020204" pitchFamily="34" charset="0"/>
              <a:buChar char="•"/>
            </a:pPr>
            <a:r>
              <a:rPr lang="ro-RO" b="1" dirty="0"/>
              <a:t>Se utilizează un </a:t>
            </a:r>
            <a:r>
              <a:rPr lang="ro-RO" b="1" u="sng" dirty="0"/>
              <a:t>cap de foraj dirijabil echipat cu senzori care transmit date despre adâncime</a:t>
            </a:r>
            <a:r>
              <a:rPr lang="ro-RO" u="sng" dirty="0"/>
              <a:t>, </a:t>
            </a:r>
            <a:r>
              <a:rPr lang="ro-RO" b="1" u="sng" dirty="0"/>
              <a:t>direcție și diametru</a:t>
            </a:r>
            <a:r>
              <a:rPr lang="ro-RO" dirty="0"/>
              <a:t>.</a:t>
            </a:r>
          </a:p>
          <a:p>
            <a:pPr marL="534988" lvl="1" indent="-285750">
              <a:buFont typeface="Arial" panose="020B0604020202020204" pitchFamily="34" charset="0"/>
              <a:buChar char="•"/>
            </a:pPr>
            <a:r>
              <a:rPr lang="ro-RO" dirty="0"/>
              <a:t>Operatorii ajustează traseul folosind echipamente de ghidare.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Fluid de foraj:</a:t>
            </a:r>
            <a:r>
              <a:rPr lang="ro-RO" dirty="0"/>
              <a:t> Se pompează un fluid de foraj (de obicei bentonită sau o soluție de polimeri) pentru:</a:t>
            </a:r>
          </a:p>
          <a:p>
            <a:pPr marL="534988" lvl="1" indent="-285750">
              <a:buFont typeface="Arial" panose="020B0604020202020204" pitchFamily="34" charset="0"/>
              <a:buChar char="•"/>
            </a:pPr>
            <a:r>
              <a:rPr lang="ro-RO" dirty="0"/>
              <a:t>Lubrifierea și răcirea capului de foraj.</a:t>
            </a:r>
          </a:p>
          <a:p>
            <a:pPr marL="534988" lvl="1" indent="-285750">
              <a:buFont typeface="Arial" panose="020B0604020202020204" pitchFamily="34" charset="0"/>
              <a:buChar char="•"/>
            </a:pPr>
            <a:r>
              <a:rPr lang="ro-RO" dirty="0"/>
              <a:t>Evacuarea materialului forat.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1DF6A739-EF8F-6087-226B-501E945E9D3B}"/>
              </a:ext>
            </a:extLst>
          </p:cNvPr>
          <p:cNvSpPr txBox="1"/>
          <p:nvPr/>
        </p:nvSpPr>
        <p:spPr>
          <a:xfrm>
            <a:off x="369652" y="311705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bg2"/>
                </a:solidFill>
              </a:rPr>
              <a:t>Etapele realizării forajului orizontal dirijat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1C63BC50-7CEA-262D-346F-C9FB00378BED}"/>
              </a:ext>
            </a:extLst>
          </p:cNvPr>
          <p:cNvSpPr txBox="1"/>
          <p:nvPr/>
        </p:nvSpPr>
        <p:spPr>
          <a:xfrm>
            <a:off x="369652" y="3072335"/>
            <a:ext cx="11595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2. Etapa de lărgire a tunelului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Lărgitor de gaură:</a:t>
            </a:r>
            <a:r>
              <a:rPr lang="ro-RO" dirty="0"/>
              <a:t> După forajul pilot, se utilizează un lărgitor pentru a mări diametrul tunelului.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Dimensiunea tunelului:</a:t>
            </a:r>
            <a:r>
              <a:rPr lang="ro-RO" dirty="0"/>
              <a:t> Tunelul este lărgit la un diametru puțin mai mare decât cel al conductei ce urmează să fie instalată.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Evitarea colapsului:</a:t>
            </a:r>
            <a:r>
              <a:rPr lang="ro-RO" dirty="0"/>
              <a:t> Fluidul de foraj ajută la stabilizarea pereților tunelului.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7DC208B8-4E18-582C-2407-D25B696FED77}"/>
              </a:ext>
            </a:extLst>
          </p:cNvPr>
          <p:cNvSpPr txBox="1"/>
          <p:nvPr/>
        </p:nvSpPr>
        <p:spPr>
          <a:xfrm>
            <a:off x="369652" y="4615583"/>
            <a:ext cx="1159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3. Tragerea conductei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Tragerea inversă:</a:t>
            </a:r>
            <a:r>
              <a:rPr lang="ro-RO" dirty="0"/>
              <a:t> Conducta este atașată de lărgitor și trasă prin tunelul creat, din punctul final către punctul de pornire.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b="1" dirty="0"/>
              <a:t>Protecție:</a:t>
            </a:r>
            <a:r>
              <a:rPr lang="ro-RO" dirty="0"/>
              <a:t> Conducta este trasă încet pentru a evita deteriorările, iar fluidul de foraj continuă să lubrifieze traseul.</a:t>
            </a:r>
          </a:p>
        </p:txBody>
      </p:sp>
    </p:spTree>
    <p:extLst>
      <p:ext uri="{BB962C8B-B14F-4D97-AF65-F5344CB8AC3E}">
        <p14:creationId xmlns:p14="http://schemas.microsoft.com/office/powerpoint/2010/main" val="17071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9A33A-57D9-C3D2-75C1-FE28CDA35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653DCF68-28D1-B45F-1EF9-F4EAFFC0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o-RO" smtClean="0"/>
              <a:pPr rtl="0"/>
              <a:t>9</a:t>
            </a:fld>
            <a:endParaRPr lang="ro-RO" dirty="0"/>
          </a:p>
        </p:txBody>
      </p:sp>
      <p:sp>
        <p:nvSpPr>
          <p:cNvPr id="3" name="Substituent subsol 6">
            <a:extLst>
              <a:ext uri="{FF2B5EF4-FFF2-40B4-BE49-F238E27FC236}">
                <a16:creationId xmlns:a16="http://schemas.microsoft.com/office/drawing/2014/main" id="{A67535EE-AA9D-C671-9ADB-C8F450D4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1" y="5878720"/>
            <a:ext cx="2049894" cy="297307"/>
          </a:xfrm>
        </p:spPr>
        <p:txBody>
          <a:bodyPr rtlCol="0"/>
          <a:lstStyle/>
          <a:p>
            <a:pPr rtl="0"/>
            <a:r>
              <a:rPr lang="ro-RO" dirty="0"/>
              <a:t>Forajul orizontal dirijat</a:t>
            </a:r>
          </a:p>
        </p:txBody>
      </p:sp>
      <p:sp>
        <p:nvSpPr>
          <p:cNvPr id="2" name="Substituent dată 5">
            <a:extLst>
              <a:ext uri="{FF2B5EF4-FFF2-40B4-BE49-F238E27FC236}">
                <a16:creationId xmlns:a16="http://schemas.microsoft.com/office/drawing/2014/main" id="{92DD43F5-CAE8-3BD5-D4D1-9C43645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/>
          <a:lstStyle/>
          <a:p>
            <a:pPr rtl="0"/>
            <a:r>
              <a:rPr lang="ro-RO" dirty="0"/>
              <a:t>14.01.2026</a:t>
            </a: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875B7D5C-1E3D-9D6F-F079-BFAA80B7F96C}"/>
              </a:ext>
            </a:extLst>
          </p:cNvPr>
          <p:cNvSpPr txBox="1"/>
          <p:nvPr/>
        </p:nvSpPr>
        <p:spPr>
          <a:xfrm>
            <a:off x="3661630" y="5694054"/>
            <a:ext cx="5072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Video 1  Forajul orizontal dirijat [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youtube.com</a:t>
            </a:r>
            <a:r>
              <a:rPr lang="ro-RO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o-RO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ro-RO" dirty="0">
              <a:solidFill>
                <a:schemeClr val="bg2"/>
              </a:solidFill>
            </a:endParaRPr>
          </a:p>
        </p:txBody>
      </p:sp>
      <p:pic>
        <p:nvPicPr>
          <p:cNvPr id="5" name="Media online 4" title="The Horizontal Directional Drilling Process Explained.">
            <a:hlinkClick r:id="" action="ppaction://media"/>
            <a:extLst>
              <a:ext uri="{FF2B5EF4-FFF2-40B4-BE49-F238E27FC236}">
                <a16:creationId xmlns:a16="http://schemas.microsoft.com/office/drawing/2014/main" id="{8F4BAE76-408F-3C73-9085-5C5D8960FA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357104" y="343288"/>
            <a:ext cx="9477792" cy="53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ă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251_TF56488565" id="{99AE117C-5766-41E4-BBEA-BD27838E8496}" vid="{B43D1C15-DF83-40B2-8395-3FBA03A95F78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E2CC379442A4D8483D9D7B1BA3E35" ma:contentTypeVersion="3" ma:contentTypeDescription="Create a new document." ma:contentTypeScope="" ma:versionID="efbadc1e845542c3f471c9fc6745ae9c">
  <xsd:schema xmlns:xsd="http://www.w3.org/2001/XMLSchema" xmlns:xs="http://www.w3.org/2001/XMLSchema" xmlns:p="http://schemas.microsoft.com/office/2006/metadata/properties" xmlns:ns2="a1b380a0-b262-4a13-9203-497a21b8eee5" targetNamespace="http://schemas.microsoft.com/office/2006/metadata/properties" ma:root="true" ma:fieldsID="335cff0a66f7d2eed3ff4df6b121d909" ns2:_="">
    <xsd:import namespace="a1b380a0-b262-4a13-9203-497a21b8ee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b380a0-b262-4a13-9203-497a21b8e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F37A70-2659-451C-9D0E-AC00B46A57BC}"/>
</file>

<file path=customXml/itemProps2.xml><?xml version="1.0" encoding="utf-8"?>
<ds:datastoreItem xmlns:ds="http://schemas.openxmlformats.org/officeDocument/2006/customXml" ds:itemID="{4A1E8AE2-F99B-4B29-BEC8-E22FE93A9D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7A4B3E-74E9-47D0-837B-13B46DFA57E9}"/>
</file>

<file path=docProps/app.xml><?xml version="1.0" encoding="utf-8"?>
<Properties xmlns="http://schemas.openxmlformats.org/officeDocument/2006/extended-properties" xmlns:vt="http://schemas.openxmlformats.org/officeDocument/2006/docPropsVTypes">
  <Template>Prezentare futuristă</Template>
  <TotalTime>30015</TotalTime>
  <Words>2805</Words>
  <Application>Microsoft Office PowerPoint</Application>
  <PresentationFormat>Ecran lat</PresentationFormat>
  <Paragraphs>345</Paragraphs>
  <Slides>26</Slides>
  <Notes>26</Notes>
  <HiddenSlides>0</HiddenSlides>
  <MMClips>10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Segoe UI Light</vt:lpstr>
      <vt:lpstr>Tahoma</vt:lpstr>
      <vt:lpstr>Temă Office</vt:lpstr>
      <vt:lpstr>ORGANE DE MAȘINI ȘI TEHNOLOGIE MECANICĂ PENTRU INSTALAȚII</vt:lpstr>
      <vt:lpstr>Tehnologii utilizate la execuția instalațiilor în exteriorul clădirilor</vt:lpstr>
      <vt:lpstr>Instalații exterioare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Vă mulțumesc  pentru atenția acordată!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ORGANE DE MAȘINI ȘI TEHNOLOGIE MECANICĂ PENTRU INSTALAȚII</dc:title>
  <dc:creator>Constantin Cilibiu</dc:creator>
  <cp:lastModifiedBy>Constantin Cilibiu</cp:lastModifiedBy>
  <cp:revision>454</cp:revision>
  <dcterms:created xsi:type="dcterms:W3CDTF">2024-09-29T10:19:39Z</dcterms:created>
  <dcterms:modified xsi:type="dcterms:W3CDTF">2026-01-13T19:32:14Z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2024-09-29T10:21:23Z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35f8927b-c84f-4324-8e5c-3956ce67426c</vt:lpwstr>
  </property>
  <property fmtid="{D5CDD505-2E9C-101B-9397-08002B2CF9AE}" pid="8" name="MSIP_Label_5b58b62f-6f94-46bd-8089-18e64b0a9abb_ContentBits">
    <vt:lpwstr>0</vt:lpwstr>
  </property>
  <property fmtid="{D5CDD505-2E9C-101B-9397-08002B2CF9AE}" pid="9" name="ContentTypeId">
    <vt:lpwstr>0x010100E4DE2CC379442A4D8483D9D7B1BA3E35</vt:lpwstr>
  </property>
</Properties>
</file>